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71" r:id="rId3"/>
    <p:sldId id="272" r:id="rId4"/>
    <p:sldId id="274" r:id="rId5"/>
    <p:sldId id="276" r:id="rId6"/>
    <p:sldId id="277" r:id="rId7"/>
    <p:sldId id="278" r:id="rId8"/>
    <p:sldId id="279" r:id="rId9"/>
    <p:sldId id="280" r:id="rId10"/>
    <p:sldId id="281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A471"/>
    <a:srgbClr val="EBA8A9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>
      <p:cViewPr varScale="1">
        <p:scale>
          <a:sx n="95" d="100"/>
          <a:sy n="95" d="100"/>
        </p:scale>
        <p:origin x="88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C6C3E3-7954-4843-ADAE-1EAE5E7819C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2B98E6-CE14-4926-90EA-73930D59F0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10BD9D-CBAB-4945-B57B-C0FBAEC5D069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399B2-204C-496A-9F74-43B7611E185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36486A-C7FF-47D2-82DA-CB2AEB05A46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9FE049C-51D8-4EAE-B07A-F0538F9C78B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29CA90-7F52-4B41-9E83-226BEDDE069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EF2FF-066B-4F90-84C9-E816DE2B1DE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F77933-60F9-434B-9AE3-AC5EBEA0F9E0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DBA6CF8-932C-4849-81D0-954B7FAD89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631DC9-2611-439C-BDA6-5FD63CB902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E7C11F-A7E7-415D-BC4C-25A0F9A6F35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64E460-E693-4519-B2F0-911FB4C1A5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8D4C2A6-D85B-45AC-8211-CBADE43FF77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879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352BC37-9197-44BD-A078-7E58A4247FB0}"/>
              </a:ext>
            </a:extLst>
          </p:cNvPr>
          <p:cNvSpPr/>
          <p:nvPr userDrawn="1"/>
        </p:nvSpPr>
        <p:spPr bwMode="auto">
          <a:xfrm>
            <a:off x="457198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12639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4192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162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8039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F42C69D-A5D8-4854-A143-C125B9B57C9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EF40F98-064B-4AA4-876F-7BBCAB3FE5C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5" r:id="rId3"/>
    <p:sldLayoutId id="2147483696" r:id="rId4"/>
    <p:sldLayoutId id="2147483699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ole-class-productions-and-scripts-twinkl-perform/seasonal-whole-class-productions-and-scripts-twinkl-perform-key-stage-1/a-christmas-quarrel-seasonal-whole-class-productions-and-scripts-twinkl-perform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D5D4B18-40F2-44F5-8D93-1B60D8FCEFEB}"/>
              </a:ext>
            </a:extLst>
          </p:cNvPr>
          <p:cNvSpPr/>
          <p:nvPr/>
        </p:nvSpPr>
        <p:spPr>
          <a:xfrm>
            <a:off x="0" y="5656263"/>
            <a:ext cx="9144000" cy="12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1: A Christmas Quarrel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55675" y="1155037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ELF &amp; GROUP 1</a:t>
            </a:r>
          </a:p>
          <a:p>
            <a:r>
              <a:rPr lang="en-GB" sz="1400" b="1" dirty="0">
                <a:latin typeface="+mn-lt"/>
              </a:rPr>
              <a:t>&amp; CHORUS:</a:t>
            </a:r>
            <a:endParaRPr lang="en-GB" sz="1400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27768" y="1155037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very best thing about Christmas,</a:t>
            </a:r>
          </a:p>
          <a:p>
            <a:r>
              <a:rPr lang="en-GB" dirty="0"/>
              <a:t>Is presents under the tree,</a:t>
            </a:r>
          </a:p>
          <a:p>
            <a:r>
              <a:rPr lang="en-GB" dirty="0"/>
              <a:t>Wrapped up in beautiful paper,</a:t>
            </a:r>
          </a:p>
          <a:p>
            <a:r>
              <a:rPr lang="en-GB" dirty="0"/>
              <a:t>A magical mystery!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544691-7F5F-4DD0-9347-559585DFFD69}"/>
              </a:ext>
            </a:extLst>
          </p:cNvPr>
          <p:cNvSpPr txBox="1"/>
          <p:nvPr/>
        </p:nvSpPr>
        <p:spPr>
          <a:xfrm>
            <a:off x="655675" y="2355366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ELF &amp; GROUP 2</a:t>
            </a:r>
          </a:p>
          <a:p>
            <a:r>
              <a:rPr lang="en-GB" sz="1400" b="1" dirty="0">
                <a:latin typeface="+mn-lt"/>
              </a:rPr>
              <a:t>&amp; CHORUS:</a:t>
            </a:r>
            <a:endParaRPr lang="en-GB" sz="1400" dirty="0"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E14111-E8F5-465A-95B7-5636522D7349}"/>
              </a:ext>
            </a:extLst>
          </p:cNvPr>
          <p:cNvSpPr txBox="1"/>
          <p:nvPr/>
        </p:nvSpPr>
        <p:spPr>
          <a:xfrm>
            <a:off x="2427768" y="2355366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No, the very best thing about Christmas,</a:t>
            </a:r>
          </a:p>
          <a:p>
            <a:r>
              <a:rPr lang="en-GB" dirty="0"/>
              <a:t>As everybody knows,</a:t>
            </a:r>
          </a:p>
          <a:p>
            <a:r>
              <a:rPr lang="en-GB" dirty="0"/>
              <a:t>Is building a great big snowman,</a:t>
            </a:r>
          </a:p>
          <a:p>
            <a:r>
              <a:rPr lang="en-GB" dirty="0"/>
              <a:t>and sledging in the snow!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C55BD6-0837-499C-8B45-CD22227353B6}"/>
              </a:ext>
            </a:extLst>
          </p:cNvPr>
          <p:cNvSpPr txBox="1"/>
          <p:nvPr/>
        </p:nvSpPr>
        <p:spPr>
          <a:xfrm>
            <a:off x="655675" y="3555695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1B5FC0-B033-44E2-B394-4C402A35E1CE}"/>
              </a:ext>
            </a:extLst>
          </p:cNvPr>
          <p:cNvSpPr txBox="1"/>
          <p:nvPr/>
        </p:nvSpPr>
        <p:spPr>
          <a:xfrm>
            <a:off x="2427768" y="3555695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Oh see, we can’t agree,</a:t>
            </a:r>
          </a:p>
          <a:p>
            <a:r>
              <a:rPr lang="en-GB" dirty="0"/>
              <a:t>No matter how hard we’ve tried.</a:t>
            </a:r>
          </a:p>
          <a:p>
            <a:r>
              <a:rPr lang="en-GB" dirty="0"/>
              <a:t>Our Christmas quarrel is spoiling things,</a:t>
            </a:r>
          </a:p>
          <a:p>
            <a:r>
              <a:rPr lang="en-GB" dirty="0"/>
              <a:t>Oh, how will we decide?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A90E87-FC89-4211-8D1A-5E22FC2CC3E9}"/>
              </a:ext>
            </a:extLst>
          </p:cNvPr>
          <p:cNvSpPr txBox="1"/>
          <p:nvPr/>
        </p:nvSpPr>
        <p:spPr>
          <a:xfrm>
            <a:off x="655675" y="4832968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ELF &amp; GROUP 1</a:t>
            </a:r>
          </a:p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&amp; CHORUS: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142B9C-06ED-44AF-98B0-E8FDD0B67647}"/>
              </a:ext>
            </a:extLst>
          </p:cNvPr>
          <p:cNvSpPr txBox="1"/>
          <p:nvPr/>
        </p:nvSpPr>
        <p:spPr>
          <a:xfrm>
            <a:off x="2427768" y="4832968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very best thing about Christmas,</a:t>
            </a:r>
          </a:p>
          <a:p>
            <a:r>
              <a:rPr lang="en-GB" dirty="0"/>
              <a:t>Is trimming up the tree,</a:t>
            </a:r>
          </a:p>
          <a:p>
            <a:r>
              <a:rPr lang="en-GB" dirty="0"/>
              <a:t>With baubles, angels and tinsel,</a:t>
            </a:r>
          </a:p>
          <a:p>
            <a:r>
              <a:rPr lang="en-GB" dirty="0"/>
              <a:t>It’s quite a sight to see!</a:t>
            </a: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id="{D4B8C5D6-73A0-464D-9016-4A5265E9D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4299" y="3034541"/>
            <a:ext cx="1700464" cy="359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hlinkClick r:id="rId3"/>
            <a:extLst>
              <a:ext uri="{FF2B5EF4-FFF2-40B4-BE49-F238E27FC236}">
                <a16:creationId xmlns:a16="http://schemas.microsoft.com/office/drawing/2014/main" id="{03405EEB-04EA-4B78-B0CF-C667EB18A108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05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1: A Christmas Quarrel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55675" y="1155037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ELF &amp; GROUP 2</a:t>
            </a:r>
          </a:p>
          <a:p>
            <a:r>
              <a:rPr lang="en-GB" sz="1400" b="1" dirty="0">
                <a:latin typeface="+mn-lt"/>
              </a:rPr>
              <a:t>&amp; CHORUS:</a:t>
            </a:r>
            <a:endParaRPr lang="en-GB" sz="1400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27768" y="1155037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No, the very best thing about Christmas,</a:t>
            </a:r>
          </a:p>
          <a:p>
            <a:r>
              <a:rPr lang="en-GB" dirty="0"/>
              <a:t>Is all the lovely food,</a:t>
            </a:r>
          </a:p>
          <a:p>
            <a:r>
              <a:rPr lang="en-GB" dirty="0"/>
              <a:t>Mince pies, puddings and turkey,</a:t>
            </a:r>
          </a:p>
          <a:p>
            <a:r>
              <a:rPr lang="en-GB" dirty="0"/>
              <a:t>Puts me in a Christmas mood!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544691-7F5F-4DD0-9347-559585DFFD69}"/>
              </a:ext>
            </a:extLst>
          </p:cNvPr>
          <p:cNvSpPr txBox="1"/>
          <p:nvPr/>
        </p:nvSpPr>
        <p:spPr>
          <a:xfrm>
            <a:off x="655675" y="2355366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+mn-lt"/>
              </a:rPr>
              <a:t>A</a:t>
            </a:r>
            <a:r>
              <a:rPr lang="en-GB" sz="1400" b="1" dirty="0">
                <a:latin typeface="+mn-lt"/>
              </a:rPr>
              <a:t>LL:</a:t>
            </a:r>
            <a:endParaRPr lang="en-GB" sz="1400" dirty="0"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E14111-E8F5-465A-95B7-5636522D7349}"/>
              </a:ext>
            </a:extLst>
          </p:cNvPr>
          <p:cNvSpPr txBox="1"/>
          <p:nvPr/>
        </p:nvSpPr>
        <p:spPr>
          <a:xfrm>
            <a:off x="2427768" y="2355366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Oh see, we can’t agree,</a:t>
            </a:r>
          </a:p>
          <a:p>
            <a:r>
              <a:rPr lang="en-GB" dirty="0"/>
              <a:t>No matter how hard we’ve tried.</a:t>
            </a:r>
          </a:p>
          <a:p>
            <a:r>
              <a:rPr lang="en-GB" dirty="0"/>
              <a:t>Our Christmas quarrel is spoiling things,</a:t>
            </a:r>
          </a:p>
          <a:p>
            <a:r>
              <a:rPr lang="en-GB" dirty="0"/>
              <a:t>Oh, how will we decide?</a:t>
            </a: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id="{D4B8C5D6-73A0-464D-9016-4A5265E9D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4299" y="3034541"/>
            <a:ext cx="1700464" cy="359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hlinkClick r:id="rId3"/>
            <a:extLst>
              <a:ext uri="{FF2B5EF4-FFF2-40B4-BE49-F238E27FC236}">
                <a16:creationId xmlns:a16="http://schemas.microsoft.com/office/drawing/2014/main" id="{B6B5B39A-B44F-4B1F-98BB-4B7D10EFE6C5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43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2: Yule Log Burning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74337" y="1479649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NORSE PEOPLE: </a:t>
            </a:r>
            <a:endParaRPr lang="en-GB" sz="1400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46430" y="1479649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Dark and cold, our winter is grim,</a:t>
            </a:r>
          </a:p>
          <a:p>
            <a:r>
              <a:rPr lang="en-GB" dirty="0"/>
              <a:t>Time to bring the light back in,</a:t>
            </a:r>
          </a:p>
          <a:p>
            <a:r>
              <a:rPr lang="en-GB" dirty="0"/>
              <a:t>Ales and meats and tasty treats,</a:t>
            </a:r>
          </a:p>
          <a:p>
            <a:r>
              <a:rPr lang="en-GB" dirty="0"/>
              <a:t>Now let the feast begin.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044A98-28B8-4659-B761-4986B68D5ED8}"/>
              </a:ext>
            </a:extLst>
          </p:cNvPr>
          <p:cNvSpPr txBox="1"/>
          <p:nvPr/>
        </p:nvSpPr>
        <p:spPr>
          <a:xfrm>
            <a:off x="-74644" y="1021435"/>
            <a:ext cx="928706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EBA8A9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To the tune of ‘We Three Kings’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17B22F-EFC6-4137-891F-BC11489F536B}"/>
              </a:ext>
            </a:extLst>
          </p:cNvPr>
          <p:cNvSpPr txBox="1"/>
          <p:nvPr/>
        </p:nvSpPr>
        <p:spPr>
          <a:xfrm>
            <a:off x="674337" y="2689989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45E871-7AF8-48BB-9A67-D3A566CD789B}"/>
              </a:ext>
            </a:extLst>
          </p:cNvPr>
          <p:cNvSpPr txBox="1"/>
          <p:nvPr/>
        </p:nvSpPr>
        <p:spPr>
          <a:xfrm>
            <a:off x="2446430" y="2689989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Oh, Yule log burning, Yule log bright,</a:t>
            </a:r>
          </a:p>
          <a:p>
            <a:r>
              <a:rPr lang="en-GB" dirty="0"/>
              <a:t>Darkness banished by your light,</a:t>
            </a:r>
          </a:p>
          <a:p>
            <a:r>
              <a:rPr lang="en-GB" dirty="0"/>
              <a:t>Twelve nights blazing, it’s amazing,</a:t>
            </a:r>
          </a:p>
          <a:p>
            <a:r>
              <a:rPr lang="en-GB" dirty="0"/>
              <a:t>Winter solstice starts tonight!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913735-C836-4052-8794-1558D814726F}"/>
              </a:ext>
            </a:extLst>
          </p:cNvPr>
          <p:cNvSpPr txBox="1"/>
          <p:nvPr/>
        </p:nvSpPr>
        <p:spPr>
          <a:xfrm>
            <a:off x="674337" y="3873827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NORSE PEOPLE: </a:t>
            </a:r>
            <a:endParaRPr lang="en-GB" sz="1400" dirty="0">
              <a:latin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508D9D-EB92-42CB-A191-919B9139C8E5}"/>
              </a:ext>
            </a:extLst>
          </p:cNvPr>
          <p:cNvSpPr txBox="1"/>
          <p:nvPr/>
        </p:nvSpPr>
        <p:spPr>
          <a:xfrm>
            <a:off x="2446430" y="3873827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Evergreens will bring us bliss,</a:t>
            </a:r>
          </a:p>
          <a:p>
            <a:r>
              <a:rPr lang="en-GB" dirty="0"/>
              <a:t>Decorate your houses with this,</a:t>
            </a:r>
          </a:p>
          <a:p>
            <a:r>
              <a:rPr lang="en-GB" dirty="0"/>
              <a:t>Mistletoe will make the love grow,</a:t>
            </a:r>
          </a:p>
          <a:p>
            <a:r>
              <a:rPr lang="en-GB" dirty="0"/>
              <a:t>And let us steal a kiss!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856D61-BBFA-4176-A57F-E1CC1C21357F}"/>
              </a:ext>
            </a:extLst>
          </p:cNvPr>
          <p:cNvSpPr txBox="1"/>
          <p:nvPr/>
        </p:nvSpPr>
        <p:spPr>
          <a:xfrm>
            <a:off x="674337" y="5077268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E50F1-CC8F-43AD-9EA9-3293254D2A05}"/>
              </a:ext>
            </a:extLst>
          </p:cNvPr>
          <p:cNvSpPr txBox="1"/>
          <p:nvPr/>
        </p:nvSpPr>
        <p:spPr>
          <a:xfrm>
            <a:off x="2446430" y="5077268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Oh, Yule log burning, Yule log bright,</a:t>
            </a:r>
          </a:p>
          <a:p>
            <a:r>
              <a:rPr lang="en-GB" dirty="0"/>
              <a:t>Darkness banished by your light,</a:t>
            </a:r>
          </a:p>
          <a:p>
            <a:r>
              <a:rPr lang="en-GB" dirty="0"/>
              <a:t>Twelve nights blazing, it’s amazing,</a:t>
            </a:r>
          </a:p>
          <a:p>
            <a:r>
              <a:rPr lang="en-GB" dirty="0"/>
              <a:t>Winter solstice starts tonight!</a:t>
            </a:r>
          </a:p>
        </p:txBody>
      </p:sp>
      <p:pic>
        <p:nvPicPr>
          <p:cNvPr id="16" name="Picture 4">
            <a:extLst>
              <a:ext uri="{FF2B5EF4-FFF2-40B4-BE49-F238E27FC236}">
                <a16:creationId xmlns:a16="http://schemas.microsoft.com/office/drawing/2014/main" id="{AC46FB8E-8A44-49FB-B3D5-3DF12EBB0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5" y="3341688"/>
            <a:ext cx="1724025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hlinkClick r:id="rId3"/>
            <a:extLst>
              <a:ext uri="{FF2B5EF4-FFF2-40B4-BE49-F238E27FC236}">
                <a16:creationId xmlns:a16="http://schemas.microsoft.com/office/drawing/2014/main" id="{6320AE60-745E-4BC8-88B9-38930BF0BCE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007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3: Bangs of Expectation!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74337" y="1699807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46430" y="1699807"/>
            <a:ext cx="4572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Tom has got a new creation,</a:t>
            </a:r>
          </a:p>
          <a:p>
            <a:r>
              <a:rPr lang="it-IT" dirty="0"/>
              <a:t>Fa la la la la la la la la!</a:t>
            </a:r>
          </a:p>
          <a:p>
            <a:r>
              <a:rPr lang="it-IT" dirty="0"/>
              <a:t> </a:t>
            </a:r>
          </a:p>
          <a:p>
            <a:r>
              <a:rPr lang="it-IT" dirty="0"/>
              <a:t>It will be a huge sensation,</a:t>
            </a:r>
          </a:p>
          <a:p>
            <a:r>
              <a:rPr lang="it-IT" dirty="0"/>
              <a:t>Fa la la la la la la la la!</a:t>
            </a:r>
          </a:p>
          <a:p>
            <a:r>
              <a:rPr lang="it-IT" dirty="0"/>
              <a:t> </a:t>
            </a:r>
          </a:p>
          <a:p>
            <a:r>
              <a:rPr lang="it-IT" dirty="0"/>
              <a:t>Place the toys in coloured wrapping,</a:t>
            </a:r>
          </a:p>
          <a:p>
            <a:r>
              <a:rPr lang="it-IT" dirty="0"/>
              <a:t>Fa la la la la la la la la!</a:t>
            </a:r>
          </a:p>
          <a:p>
            <a:r>
              <a:rPr lang="it-IT" dirty="0"/>
              <a:t> </a:t>
            </a:r>
          </a:p>
          <a:p>
            <a:r>
              <a:rPr lang="it-IT" dirty="0"/>
              <a:t>Add a strip to make the snapping,</a:t>
            </a:r>
          </a:p>
          <a:p>
            <a:r>
              <a:rPr lang="it-IT" dirty="0"/>
              <a:t>Fa la la la la la la la la!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044A98-28B8-4659-B761-4986B68D5ED8}"/>
              </a:ext>
            </a:extLst>
          </p:cNvPr>
          <p:cNvSpPr txBox="1"/>
          <p:nvPr/>
        </p:nvSpPr>
        <p:spPr>
          <a:xfrm>
            <a:off x="-74644" y="1021435"/>
            <a:ext cx="928706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66A47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To the tune of ‘Deck the Halls’</a:t>
            </a:r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FFEA7981-6341-4B93-921C-E20CCB167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213" y="3303145"/>
            <a:ext cx="147955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hlinkClick r:id="rId3"/>
            <a:extLst>
              <a:ext uri="{FF2B5EF4-FFF2-40B4-BE49-F238E27FC236}">
                <a16:creationId xmlns:a16="http://schemas.microsoft.com/office/drawing/2014/main" id="{A607EDE4-C45C-4040-8A33-C0CF1C481152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113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3: Bangs of Expectation!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C7D10E-B0C6-4580-9C41-5A1935C3FFC9}"/>
              </a:ext>
            </a:extLst>
          </p:cNvPr>
          <p:cNvSpPr txBox="1"/>
          <p:nvPr/>
        </p:nvSpPr>
        <p:spPr>
          <a:xfrm>
            <a:off x="674336" y="1107235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7F98EA-626E-4BCB-BF9F-651F7DF5B5E9}"/>
              </a:ext>
            </a:extLst>
          </p:cNvPr>
          <p:cNvSpPr txBox="1"/>
          <p:nvPr/>
        </p:nvSpPr>
        <p:spPr>
          <a:xfrm>
            <a:off x="2402887" y="1107235"/>
            <a:ext cx="465908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Bonbons were the inspiration,</a:t>
            </a:r>
          </a:p>
          <a:p>
            <a:r>
              <a:rPr lang="en-GB" dirty="0"/>
              <a:t>Fa la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!</a:t>
            </a:r>
          </a:p>
          <a:p>
            <a:endParaRPr lang="en-GB" dirty="0"/>
          </a:p>
          <a:p>
            <a:r>
              <a:rPr lang="it-IT" dirty="0"/>
              <a:t>Fire sparked a revelation,</a:t>
            </a:r>
          </a:p>
          <a:p>
            <a:r>
              <a:rPr lang="it-IT" dirty="0"/>
              <a:t>Fa la la la la la la la la!</a:t>
            </a:r>
          </a:p>
          <a:p>
            <a:r>
              <a:rPr lang="it-IT" dirty="0"/>
              <a:t> </a:t>
            </a:r>
          </a:p>
          <a:p>
            <a:r>
              <a:rPr lang="it-IT" dirty="0"/>
              <a:t>When you give a pulling motion,</a:t>
            </a:r>
          </a:p>
          <a:p>
            <a:r>
              <a:rPr lang="it-IT" dirty="0"/>
              <a:t>Fa la la la la la la la la!</a:t>
            </a:r>
          </a:p>
          <a:p>
            <a:r>
              <a:rPr lang="it-IT" dirty="0"/>
              <a:t> </a:t>
            </a:r>
          </a:p>
          <a:p>
            <a:r>
              <a:rPr lang="it-IT" dirty="0"/>
              <a:t>There will be a great explosion,</a:t>
            </a:r>
          </a:p>
          <a:p>
            <a:r>
              <a:rPr lang="it-IT" dirty="0"/>
              <a:t>Fa la la la la la la la la!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C9496D-32B0-47E1-B548-9494263DC8B1}"/>
              </a:ext>
            </a:extLst>
          </p:cNvPr>
          <p:cNvSpPr txBox="1"/>
          <p:nvPr/>
        </p:nvSpPr>
        <p:spPr>
          <a:xfrm>
            <a:off x="674336" y="4396860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26CC0E-BD51-4C88-91C7-AC2CD4845095}"/>
              </a:ext>
            </a:extLst>
          </p:cNvPr>
          <p:cNvSpPr txBox="1"/>
          <p:nvPr/>
        </p:nvSpPr>
        <p:spPr>
          <a:xfrm>
            <a:off x="2402887" y="4396860"/>
            <a:ext cx="465908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Add a joke that’s really crummy,</a:t>
            </a:r>
          </a:p>
          <a:p>
            <a:r>
              <a:rPr lang="en-GB" dirty="0"/>
              <a:t>Fa la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!</a:t>
            </a:r>
          </a:p>
          <a:p>
            <a:endParaRPr lang="en-GB" dirty="0"/>
          </a:p>
          <a:p>
            <a:r>
              <a:rPr lang="it-IT" dirty="0"/>
              <a:t>One that really isn’t funny,</a:t>
            </a:r>
          </a:p>
          <a:p>
            <a:r>
              <a:rPr lang="it-IT" dirty="0"/>
              <a:t>Fa la la la la la la la la!</a:t>
            </a:r>
          </a:p>
          <a:p>
            <a:endParaRPr lang="en-GB" dirty="0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3C826D3C-2DDF-4DF6-953E-ACEAE3A6A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213" y="3303145"/>
            <a:ext cx="147955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hlinkClick r:id="rId3"/>
            <a:extLst>
              <a:ext uri="{FF2B5EF4-FFF2-40B4-BE49-F238E27FC236}">
                <a16:creationId xmlns:a16="http://schemas.microsoft.com/office/drawing/2014/main" id="{89D882D6-EF9C-4600-90F9-59026CE373B9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12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3: Bangs of Expectation!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C9496D-32B0-47E1-B548-9494263DC8B1}"/>
              </a:ext>
            </a:extLst>
          </p:cNvPr>
          <p:cNvSpPr txBox="1"/>
          <p:nvPr/>
        </p:nvSpPr>
        <p:spPr>
          <a:xfrm>
            <a:off x="674336" y="1174689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26CC0E-BD51-4C88-91C7-AC2CD4845095}"/>
              </a:ext>
            </a:extLst>
          </p:cNvPr>
          <p:cNvSpPr txBox="1"/>
          <p:nvPr/>
        </p:nvSpPr>
        <p:spPr>
          <a:xfrm>
            <a:off x="2402887" y="1174689"/>
            <a:ext cx="465908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Crackers help our celebration,</a:t>
            </a:r>
          </a:p>
          <a:p>
            <a:r>
              <a:rPr lang="en-GB" dirty="0"/>
              <a:t>Fa la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!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Here’s to ‘Bangs of Expectation!’</a:t>
            </a:r>
          </a:p>
          <a:p>
            <a:r>
              <a:rPr lang="en-GB" dirty="0"/>
              <a:t>Fa la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 </a:t>
            </a:r>
            <a:r>
              <a:rPr lang="en-GB" dirty="0" err="1"/>
              <a:t>la</a:t>
            </a:r>
            <a:r>
              <a:rPr lang="en-GB" dirty="0"/>
              <a:t>!</a:t>
            </a:r>
          </a:p>
          <a:p>
            <a:endParaRPr lang="en-GB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C352EA3C-B011-4C52-B717-27CCE90F0B98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80D91E-E929-44FA-8E0F-BD492ACF06B0}"/>
              </a:ext>
            </a:extLst>
          </p:cNvPr>
          <p:cNvSpPr/>
          <p:nvPr/>
        </p:nvSpPr>
        <p:spPr>
          <a:xfrm>
            <a:off x="0" y="6197312"/>
            <a:ext cx="9144000" cy="307777"/>
          </a:xfrm>
          <a:prstGeom prst="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802C067-072D-408F-84D9-B6B9E59CC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213" y="3303145"/>
            <a:ext cx="147955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415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4: We Decorate our Christmas Tree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74337" y="1479649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46430" y="1479649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 decorate our Christmas tree,</a:t>
            </a:r>
          </a:p>
          <a:p>
            <a:r>
              <a:rPr lang="en-GB" dirty="0"/>
              <a:t>For Christmas Day, for Christmas Day,</a:t>
            </a:r>
          </a:p>
          <a:p>
            <a:r>
              <a:rPr lang="en-GB" dirty="0"/>
              <a:t>It’s such a lovely sight to see,</a:t>
            </a:r>
          </a:p>
          <a:p>
            <a:r>
              <a:rPr lang="en-GB" dirty="0"/>
              <a:t>For Christmas Day in the morning.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044A98-28B8-4659-B761-4986B68D5ED8}"/>
              </a:ext>
            </a:extLst>
          </p:cNvPr>
          <p:cNvSpPr txBox="1"/>
          <p:nvPr/>
        </p:nvSpPr>
        <p:spPr>
          <a:xfrm>
            <a:off x="-74644" y="1021435"/>
            <a:ext cx="928706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EBA8A9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To the tune of ‘I Saw Three Ships’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98DF52-6B12-4BD3-B0D0-D95E1EADA0B8}"/>
              </a:ext>
            </a:extLst>
          </p:cNvPr>
          <p:cNvSpPr txBox="1"/>
          <p:nvPr/>
        </p:nvSpPr>
        <p:spPr>
          <a:xfrm>
            <a:off x="674337" y="2975366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MISS BERRY &amp;                 CHILDREN: </a:t>
            </a:r>
            <a:endParaRPr lang="en-GB" sz="1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999382-C903-4B37-8AEE-46DFE07758EF}"/>
              </a:ext>
            </a:extLst>
          </p:cNvPr>
          <p:cNvSpPr txBox="1"/>
          <p:nvPr/>
        </p:nvSpPr>
        <p:spPr>
          <a:xfrm>
            <a:off x="2446430" y="2975366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 wrap the tinsel round and round,</a:t>
            </a:r>
          </a:p>
          <a:p>
            <a:r>
              <a:rPr lang="en-GB" dirty="0"/>
              <a:t>Our Christmas tree, our Christmas tree,</a:t>
            </a:r>
          </a:p>
          <a:p>
            <a:r>
              <a:rPr lang="en-GB" dirty="0"/>
              <a:t>From way up high down to the ground,</a:t>
            </a:r>
          </a:p>
          <a:p>
            <a:r>
              <a:rPr lang="en-GB" dirty="0"/>
              <a:t>For Christmas Day in the morning.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F894C9-0C4E-481D-8EDB-B0C1A3F1BA00}"/>
              </a:ext>
            </a:extLst>
          </p:cNvPr>
          <p:cNvSpPr txBox="1"/>
          <p:nvPr/>
        </p:nvSpPr>
        <p:spPr>
          <a:xfrm>
            <a:off x="674337" y="4563687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MISS BERRY &amp;                 CHILDREN: </a:t>
            </a:r>
            <a:endParaRPr lang="en-GB" sz="1400" dirty="0">
              <a:latin typeface="+mn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2E9800-4FF4-4B9A-9F0F-7536278D3419}"/>
              </a:ext>
            </a:extLst>
          </p:cNvPr>
          <p:cNvSpPr txBox="1"/>
          <p:nvPr/>
        </p:nvSpPr>
        <p:spPr>
          <a:xfrm>
            <a:off x="2446430" y="4563687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 hang the baubles on the tree,</a:t>
            </a:r>
          </a:p>
          <a:p>
            <a:r>
              <a:rPr lang="en-GB" dirty="0"/>
              <a:t>For Christmas Day, for Christmas Day,</a:t>
            </a:r>
          </a:p>
          <a:p>
            <a:r>
              <a:rPr lang="en-GB" dirty="0"/>
              <a:t>Or pickles if you’re from Germany,</a:t>
            </a:r>
          </a:p>
          <a:p>
            <a:r>
              <a:rPr lang="en-GB" dirty="0"/>
              <a:t>For Christmas Day in the morning.</a:t>
            </a:r>
          </a:p>
        </p:txBody>
      </p:sp>
      <p:pic>
        <p:nvPicPr>
          <p:cNvPr id="20" name="Picture 6">
            <a:extLst>
              <a:ext uri="{FF2B5EF4-FFF2-40B4-BE49-F238E27FC236}">
                <a16:creationId xmlns:a16="http://schemas.microsoft.com/office/drawing/2014/main" id="{E2A8AD4B-3294-4DF1-B220-399B73D8E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00" y="3138763"/>
            <a:ext cx="184626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hlinkClick r:id="rId3"/>
            <a:extLst>
              <a:ext uri="{FF2B5EF4-FFF2-40B4-BE49-F238E27FC236}">
                <a16:creationId xmlns:a16="http://schemas.microsoft.com/office/drawing/2014/main" id="{118355AF-6EAF-4062-B502-4B4DBFCE0B2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25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4: We Decorate our Christmas Tree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74337" y="1025559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46430" y="1025559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 decorate our Christmas tree,</a:t>
            </a:r>
          </a:p>
          <a:p>
            <a:r>
              <a:rPr lang="en-GB" dirty="0"/>
              <a:t>For Christmas Day, for Christmas Day,</a:t>
            </a:r>
          </a:p>
          <a:p>
            <a:r>
              <a:rPr lang="en-GB" dirty="0"/>
              <a:t>It’s such a lovely sight to see,</a:t>
            </a:r>
          </a:p>
          <a:p>
            <a:r>
              <a:rPr lang="en-GB" dirty="0"/>
              <a:t>For Christmas Day in the morning.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98DF52-6B12-4BD3-B0D0-D95E1EADA0B8}"/>
              </a:ext>
            </a:extLst>
          </p:cNvPr>
          <p:cNvSpPr txBox="1"/>
          <p:nvPr/>
        </p:nvSpPr>
        <p:spPr>
          <a:xfrm>
            <a:off x="674337" y="2339246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MISS BERRY &amp;                 CHILDREN: </a:t>
            </a:r>
            <a:endParaRPr lang="en-GB" sz="1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999382-C903-4B37-8AEE-46DFE07758EF}"/>
              </a:ext>
            </a:extLst>
          </p:cNvPr>
          <p:cNvSpPr txBox="1"/>
          <p:nvPr/>
        </p:nvSpPr>
        <p:spPr>
          <a:xfrm>
            <a:off x="2446430" y="2339246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Our fairy lights will twinkle round,</a:t>
            </a:r>
          </a:p>
          <a:p>
            <a:r>
              <a:rPr lang="en-GB" dirty="0"/>
              <a:t>Our Christmas tree, our Christmas tree,</a:t>
            </a:r>
          </a:p>
          <a:p>
            <a:r>
              <a:rPr lang="en-GB" dirty="0"/>
              <a:t>On top is where the Angel’s found,</a:t>
            </a:r>
          </a:p>
          <a:p>
            <a:r>
              <a:rPr lang="en-GB" dirty="0"/>
              <a:t>For Christmas Day in the morning.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F894C9-0C4E-481D-8EDB-B0C1A3F1BA00}"/>
              </a:ext>
            </a:extLst>
          </p:cNvPr>
          <p:cNvSpPr txBox="1"/>
          <p:nvPr/>
        </p:nvSpPr>
        <p:spPr>
          <a:xfrm>
            <a:off x="674337" y="3611435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MISS BERRY &amp;                 CHILDREN: </a:t>
            </a:r>
            <a:endParaRPr lang="en-GB" sz="1400" dirty="0">
              <a:latin typeface="+mn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2E9800-4FF4-4B9A-9F0F-7536278D3419}"/>
              </a:ext>
            </a:extLst>
          </p:cNvPr>
          <p:cNvSpPr txBox="1"/>
          <p:nvPr/>
        </p:nvSpPr>
        <p:spPr>
          <a:xfrm>
            <a:off x="2446430" y="3611435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 sparkly spider adds some bling,</a:t>
            </a:r>
          </a:p>
          <a:p>
            <a:r>
              <a:rPr lang="en-GB" dirty="0"/>
              <a:t>To our Christmas tree, our Christmas tree,</a:t>
            </a:r>
          </a:p>
          <a:p>
            <a:r>
              <a:rPr lang="en-GB" dirty="0"/>
              <a:t>With painted popcorn on a string,</a:t>
            </a:r>
          </a:p>
          <a:p>
            <a:r>
              <a:rPr lang="en-GB" dirty="0"/>
              <a:t>For Christmas Day in the morning.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471EBD-739E-4B2E-95C7-0145666286D7}"/>
              </a:ext>
            </a:extLst>
          </p:cNvPr>
          <p:cNvSpPr txBox="1"/>
          <p:nvPr/>
        </p:nvSpPr>
        <p:spPr>
          <a:xfrm>
            <a:off x="674337" y="4925123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B2AD13-08A4-45EE-A062-A62C3322DCAE}"/>
              </a:ext>
            </a:extLst>
          </p:cNvPr>
          <p:cNvSpPr txBox="1"/>
          <p:nvPr/>
        </p:nvSpPr>
        <p:spPr>
          <a:xfrm>
            <a:off x="2446430" y="4925123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 decorate our Christmas tree,</a:t>
            </a:r>
          </a:p>
          <a:p>
            <a:r>
              <a:rPr lang="en-GB" dirty="0"/>
              <a:t>For Christmas Day, for Christmas Day,</a:t>
            </a:r>
          </a:p>
          <a:p>
            <a:r>
              <a:rPr lang="en-GB" dirty="0"/>
              <a:t>It’s such a lovely sight to see,</a:t>
            </a:r>
          </a:p>
          <a:p>
            <a:r>
              <a:rPr lang="en-GB" dirty="0"/>
              <a:t>For Christmas Day in the morning.</a:t>
            </a:r>
          </a:p>
        </p:txBody>
      </p:sp>
      <p:sp>
        <p:nvSpPr>
          <p:cNvPr id="13" name="Rectangle 12">
            <a:hlinkClick r:id="rId2"/>
            <a:extLst>
              <a:ext uri="{FF2B5EF4-FFF2-40B4-BE49-F238E27FC236}">
                <a16:creationId xmlns:a16="http://schemas.microsoft.com/office/drawing/2014/main" id="{19A49091-DE68-4455-9F5D-04F0A01F77D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37B1A5-3258-438F-A0AC-05F25237597B}"/>
              </a:ext>
            </a:extLst>
          </p:cNvPr>
          <p:cNvSpPr/>
          <p:nvPr/>
        </p:nvSpPr>
        <p:spPr>
          <a:xfrm>
            <a:off x="0" y="6197312"/>
            <a:ext cx="9144000" cy="307777"/>
          </a:xfrm>
          <a:prstGeom prst="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6">
            <a:extLst>
              <a:ext uri="{FF2B5EF4-FFF2-40B4-BE49-F238E27FC236}">
                <a16:creationId xmlns:a16="http://schemas.microsoft.com/office/drawing/2014/main" id="{7030FE02-F918-4527-BF8B-BFB8D7BA2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00" y="3138763"/>
            <a:ext cx="184626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95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  <p:bldP spid="10" grpId="0"/>
      <p:bldP spid="11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highlight>
                  <a:srgbClr val="FFFF00"/>
                </a:highlight>
                <a:ea typeface="Arial" panose="020B0604020202020204" pitchFamily="34" charset="0"/>
              </a:rPr>
              <a:t>Song 5: </a:t>
            </a:r>
            <a:r>
              <a:rPr lang="en-GB" sz="3200" b="1" dirty="0">
                <a:highlight>
                  <a:srgbClr val="FFFF00"/>
                </a:highlight>
                <a:ea typeface="Arial" panose="020B0604020202020204" pitchFamily="34" charset="0"/>
              </a:rPr>
              <a:t>A</a:t>
            </a:r>
            <a:r>
              <a:rPr lang="en-GB" sz="3200" b="1" dirty="0">
                <a:effectLst/>
                <a:highlight>
                  <a:srgbClr val="FFFF00"/>
                </a:highlight>
                <a:ea typeface="Arial" panose="020B0604020202020204" pitchFamily="34" charset="0"/>
              </a:rPr>
              <a:t>way in a Manger</a:t>
            </a:r>
            <a:endParaRPr lang="en-GB" sz="3200" dirty="0">
              <a:effectLst/>
              <a:highlight>
                <a:srgbClr val="FFFF00"/>
              </a:highlight>
              <a:ea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044A98-28B8-4659-B761-4986B68D5ED8}"/>
              </a:ext>
            </a:extLst>
          </p:cNvPr>
          <p:cNvSpPr txBox="1"/>
          <p:nvPr/>
        </p:nvSpPr>
        <p:spPr>
          <a:xfrm>
            <a:off x="-74644" y="1021435"/>
            <a:ext cx="928706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66A47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Out of the Ark for music </a:t>
            </a:r>
          </a:p>
        </p:txBody>
      </p:sp>
      <p:sp>
        <p:nvSpPr>
          <p:cNvPr id="13" name="Rectangle 12">
            <a:hlinkClick r:id="rId2"/>
            <a:extLst>
              <a:ext uri="{FF2B5EF4-FFF2-40B4-BE49-F238E27FC236}">
                <a16:creationId xmlns:a16="http://schemas.microsoft.com/office/drawing/2014/main" id="{DE67B142-23F8-43ED-BD4A-72529B886F85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4" name="Picture 5">
            <a:extLst>
              <a:ext uri="{FF2B5EF4-FFF2-40B4-BE49-F238E27FC236}">
                <a16:creationId xmlns:a16="http://schemas.microsoft.com/office/drawing/2014/main" id="{14A13EF7-8045-4715-974D-0E35F9CAB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9309" y="3061586"/>
            <a:ext cx="1655454" cy="3585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EA0135-D1B9-5CA7-BE1B-28E662CE06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935" y="1599142"/>
            <a:ext cx="5425910" cy="4823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24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6: Wrap and Stack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74337" y="1643600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ELF GROUP 1</a:t>
            </a:r>
          </a:p>
          <a:p>
            <a:r>
              <a:rPr lang="en-GB" sz="1400" b="1" dirty="0">
                <a:latin typeface="+mn-lt"/>
              </a:rPr>
              <a:t>&amp; CHORUS: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46430" y="1643600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We’ve been working hard,</a:t>
            </a:r>
          </a:p>
          <a:p>
            <a:r>
              <a:rPr lang="en-GB" dirty="0"/>
              <a:t>To build all of the toys,</a:t>
            </a:r>
          </a:p>
          <a:p>
            <a:r>
              <a:rPr lang="en-GB" dirty="0"/>
              <a:t>Making presents for,</a:t>
            </a:r>
          </a:p>
          <a:p>
            <a:r>
              <a:rPr lang="en-GB" dirty="0"/>
              <a:t>All the girls and boys.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044A98-28B8-4659-B761-4986B68D5ED8}"/>
              </a:ext>
            </a:extLst>
          </p:cNvPr>
          <p:cNvSpPr txBox="1"/>
          <p:nvPr/>
        </p:nvSpPr>
        <p:spPr>
          <a:xfrm>
            <a:off x="-74644" y="1021435"/>
            <a:ext cx="928706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EBA8A9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To the tune of ‘Jingle Bells’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98DF52-6B12-4BD3-B0D0-D95E1EADA0B8}"/>
              </a:ext>
            </a:extLst>
          </p:cNvPr>
          <p:cNvSpPr txBox="1"/>
          <p:nvPr/>
        </p:nvSpPr>
        <p:spPr>
          <a:xfrm>
            <a:off x="674337" y="3069058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SANTA and Yr 2 ELVES :</a:t>
            </a:r>
            <a:endParaRPr lang="en-GB" sz="1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999382-C903-4B37-8AEE-46DFE07758EF}"/>
              </a:ext>
            </a:extLst>
          </p:cNvPr>
          <p:cNvSpPr txBox="1"/>
          <p:nvPr/>
        </p:nvSpPr>
        <p:spPr>
          <a:xfrm>
            <a:off x="2446430" y="3069058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This car has no wheels,</a:t>
            </a:r>
          </a:p>
          <a:p>
            <a:r>
              <a:rPr lang="en-GB" dirty="0"/>
              <a:t>Now it’s no time to shirk,</a:t>
            </a:r>
          </a:p>
          <a:p>
            <a:r>
              <a:rPr lang="en-GB" dirty="0"/>
              <a:t>This teddies head is back to front,</a:t>
            </a:r>
          </a:p>
          <a:p>
            <a:r>
              <a:rPr lang="en-GB" dirty="0"/>
              <a:t>Let’s get back to work!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F894C9-0C4E-481D-8EDB-B0C1A3F1BA00}"/>
              </a:ext>
            </a:extLst>
          </p:cNvPr>
          <p:cNvSpPr txBox="1"/>
          <p:nvPr/>
        </p:nvSpPr>
        <p:spPr>
          <a:xfrm>
            <a:off x="674337" y="4617576"/>
            <a:ext cx="1860697" cy="338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2E9800-4FF4-4B9A-9F0F-7536278D3419}"/>
              </a:ext>
            </a:extLst>
          </p:cNvPr>
          <p:cNvSpPr txBox="1"/>
          <p:nvPr/>
        </p:nvSpPr>
        <p:spPr>
          <a:xfrm>
            <a:off x="2446430" y="4617576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Oh! Wrap and stack, wrap and stack,</a:t>
            </a:r>
          </a:p>
          <a:p>
            <a:r>
              <a:rPr lang="en-GB" dirty="0"/>
              <a:t>Tie it with a bow,</a:t>
            </a:r>
          </a:p>
          <a:p>
            <a:r>
              <a:rPr lang="en-GB" dirty="0"/>
              <a:t>Place it neatly on the sleigh,</a:t>
            </a:r>
          </a:p>
          <a:p>
            <a:r>
              <a:rPr lang="en-GB" dirty="0"/>
              <a:t>And try not to be slow! Hey!</a:t>
            </a:r>
          </a:p>
        </p:txBody>
      </p:sp>
      <p:sp>
        <p:nvSpPr>
          <p:cNvPr id="21" name="Rectangle 20">
            <a:hlinkClick r:id="rId2"/>
            <a:extLst>
              <a:ext uri="{FF2B5EF4-FFF2-40B4-BE49-F238E27FC236}">
                <a16:creationId xmlns:a16="http://schemas.microsoft.com/office/drawing/2014/main" id="{118355AF-6EAF-4062-B502-4B4DBFCE0B2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" name="Picture 7">
            <a:extLst>
              <a:ext uri="{FF2B5EF4-FFF2-40B4-BE49-F238E27FC236}">
                <a16:creationId xmlns:a16="http://schemas.microsoft.com/office/drawing/2014/main" id="{A097C6EE-FA7D-4919-BFD2-DC432DFBF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540" y="3222946"/>
            <a:ext cx="20542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5751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6: Wrap and Stack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74337" y="2676708"/>
            <a:ext cx="1860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ELF GROUP 2</a:t>
            </a:r>
          </a:p>
          <a:p>
            <a:r>
              <a:rPr lang="en-GB" sz="1400" b="1" dirty="0">
                <a:latin typeface="+mn-lt"/>
              </a:rPr>
              <a:t>&amp; CHORUS: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46430" y="2676708"/>
            <a:ext cx="4572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Thomas wants a ball,</a:t>
            </a:r>
          </a:p>
          <a:p>
            <a:r>
              <a:rPr lang="en-GB" dirty="0"/>
              <a:t>Jenny wants a train,</a:t>
            </a:r>
          </a:p>
          <a:p>
            <a:r>
              <a:rPr lang="en-GB" dirty="0"/>
              <a:t>Dad is hoping for some cash,</a:t>
            </a:r>
          </a:p>
          <a:p>
            <a:r>
              <a:rPr lang="en-GB" dirty="0"/>
              <a:t>But no, it's socks again!</a:t>
            </a:r>
          </a:p>
          <a:p>
            <a:endParaRPr lang="en-GB" dirty="0"/>
          </a:p>
          <a:p>
            <a:r>
              <a:rPr lang="en-GB" dirty="0"/>
              <a:t>Grandma wants a bag,</a:t>
            </a:r>
          </a:p>
          <a:p>
            <a:r>
              <a:rPr lang="en-GB" dirty="0"/>
              <a:t>With matching hat and coat,</a:t>
            </a:r>
          </a:p>
          <a:p>
            <a:r>
              <a:rPr lang="en-GB" dirty="0"/>
              <a:t>Grandpa needs a hearing aid,</a:t>
            </a:r>
          </a:p>
          <a:p>
            <a:r>
              <a:rPr lang="en-GB" dirty="0"/>
              <a:t>He thought she said, ‘a goat!’</a:t>
            </a:r>
          </a:p>
        </p:txBody>
      </p:sp>
      <p:sp>
        <p:nvSpPr>
          <p:cNvPr id="21" name="Rectangle 20">
            <a:hlinkClick r:id="rId2"/>
            <a:extLst>
              <a:ext uri="{FF2B5EF4-FFF2-40B4-BE49-F238E27FC236}">
                <a16:creationId xmlns:a16="http://schemas.microsoft.com/office/drawing/2014/main" id="{118355AF-6EAF-4062-B502-4B4DBFCE0B2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CA87FE-0D7C-4FBC-A05F-42A386DC1493}"/>
              </a:ext>
            </a:extLst>
          </p:cNvPr>
          <p:cNvSpPr txBox="1"/>
          <p:nvPr/>
        </p:nvSpPr>
        <p:spPr>
          <a:xfrm>
            <a:off x="2446430" y="1243280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Wrap and stack, wrap and stack,</a:t>
            </a:r>
          </a:p>
          <a:p>
            <a:r>
              <a:rPr lang="en-GB" dirty="0"/>
              <a:t>Tie it with a bow,</a:t>
            </a:r>
          </a:p>
          <a:p>
            <a:r>
              <a:rPr lang="en-GB" dirty="0"/>
              <a:t>Place it neatly on the sleigh,</a:t>
            </a:r>
          </a:p>
          <a:p>
            <a:r>
              <a:rPr lang="en-GB" dirty="0"/>
              <a:t>It's nearly time to go!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6656DB-B779-4CFC-A3CB-735B1E51666D}"/>
              </a:ext>
            </a:extLst>
          </p:cNvPr>
          <p:cNvSpPr txBox="1"/>
          <p:nvPr/>
        </p:nvSpPr>
        <p:spPr>
          <a:xfrm>
            <a:off x="674337" y="1333100"/>
            <a:ext cx="1860697" cy="338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pic>
        <p:nvPicPr>
          <p:cNvPr id="20" name="Picture 7">
            <a:extLst>
              <a:ext uri="{FF2B5EF4-FFF2-40B4-BE49-F238E27FC236}">
                <a16:creationId xmlns:a16="http://schemas.microsoft.com/office/drawing/2014/main" id="{2A05A7B9-7AD9-4200-999A-3CFDDE3C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540" y="3222946"/>
            <a:ext cx="20542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527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6: Wrap and Stack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21" name="Rectangle 20">
            <a:hlinkClick r:id="rId2"/>
            <a:extLst>
              <a:ext uri="{FF2B5EF4-FFF2-40B4-BE49-F238E27FC236}">
                <a16:creationId xmlns:a16="http://schemas.microsoft.com/office/drawing/2014/main" id="{118355AF-6EAF-4062-B502-4B4DBFCE0B2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9DBD28-59AE-4291-B4ED-D9F35FA477AE}"/>
              </a:ext>
            </a:extLst>
          </p:cNvPr>
          <p:cNvSpPr txBox="1"/>
          <p:nvPr/>
        </p:nvSpPr>
        <p:spPr>
          <a:xfrm>
            <a:off x="663197" y="1216886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b="1" dirty="0"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CD65AF-63C8-4BAA-A5CF-C2DFC1B8A408}"/>
              </a:ext>
            </a:extLst>
          </p:cNvPr>
          <p:cNvSpPr txBox="1"/>
          <p:nvPr/>
        </p:nvSpPr>
        <p:spPr>
          <a:xfrm>
            <a:off x="2435290" y="1216886"/>
            <a:ext cx="4572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Oh! Wrap and stack, wrap and stack,</a:t>
            </a:r>
          </a:p>
          <a:p>
            <a:r>
              <a:rPr lang="en-GB" dirty="0"/>
              <a:t>Tie it with a bow,</a:t>
            </a:r>
          </a:p>
          <a:p>
            <a:r>
              <a:rPr lang="en-GB" dirty="0"/>
              <a:t>Place it neatly on the sleigh,</a:t>
            </a:r>
          </a:p>
          <a:p>
            <a:r>
              <a:rPr lang="en-GB" dirty="0"/>
              <a:t>And try not to be slow! Hey!</a:t>
            </a:r>
          </a:p>
          <a:p>
            <a:endParaRPr lang="en-GB" dirty="0"/>
          </a:p>
          <a:p>
            <a:r>
              <a:rPr lang="en-GB" dirty="0"/>
              <a:t>Wrap and stack, wrap and stack,</a:t>
            </a:r>
          </a:p>
          <a:p>
            <a:r>
              <a:rPr lang="en-GB" dirty="0"/>
              <a:t>Tie it with a bow,</a:t>
            </a:r>
          </a:p>
          <a:p>
            <a:r>
              <a:rPr lang="en-GB" dirty="0"/>
              <a:t>Place it neatly on the sleigh,</a:t>
            </a:r>
          </a:p>
          <a:p>
            <a:r>
              <a:rPr lang="en-GB" dirty="0"/>
              <a:t>It’s nearly time to go!</a:t>
            </a:r>
          </a:p>
          <a:p>
            <a:r>
              <a:rPr lang="en-GB" dirty="0"/>
              <a:t>Place it neatly on the sleigh,</a:t>
            </a:r>
          </a:p>
          <a:p>
            <a:r>
              <a:rPr lang="en-GB" dirty="0"/>
              <a:t>It’s really time to go – hey! 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9957FC-ED62-441A-8F38-F3AA86D255F5}"/>
              </a:ext>
            </a:extLst>
          </p:cNvPr>
          <p:cNvSpPr/>
          <p:nvPr/>
        </p:nvSpPr>
        <p:spPr>
          <a:xfrm>
            <a:off x="0" y="6197312"/>
            <a:ext cx="9144000" cy="307777"/>
          </a:xfrm>
          <a:prstGeom prst="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id="{E53B8C8D-D66E-43A2-A91F-C8BA40D49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540" y="3222946"/>
            <a:ext cx="20542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84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7: In Our House at Christmas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1940696" y="2269167"/>
            <a:ext cx="541146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 our house at Christmas, our family will be,</a:t>
            </a:r>
          </a:p>
          <a:p>
            <a:r>
              <a:rPr lang="en-GB" dirty="0"/>
              <a:t> </a:t>
            </a:r>
          </a:p>
          <a:p>
            <a:r>
              <a:rPr lang="en-GB" u="sng" dirty="0"/>
              <a:t>Hanging baubles onto our tree.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In our house at Christmas, our family will be,</a:t>
            </a:r>
          </a:p>
          <a:p>
            <a:r>
              <a:rPr lang="en-GB" dirty="0"/>
              <a:t> </a:t>
            </a:r>
          </a:p>
          <a:p>
            <a:r>
              <a:rPr lang="en-GB" u="sng" dirty="0"/>
              <a:t>Playing lots of games,</a:t>
            </a:r>
          </a:p>
          <a:p>
            <a:r>
              <a:rPr lang="en-GB" u="sng" dirty="0"/>
              <a:t>And hanging baubles onto our tree.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In our house at Christmas, our family will be,</a:t>
            </a:r>
          </a:p>
          <a:p>
            <a:r>
              <a:rPr lang="en-GB" dirty="0"/>
              <a:t> </a:t>
            </a:r>
          </a:p>
          <a:p>
            <a:r>
              <a:rPr lang="en-GB" u="sng" dirty="0"/>
              <a:t>Watching Christmas films,</a:t>
            </a:r>
          </a:p>
          <a:p>
            <a:r>
              <a:rPr lang="en-GB" u="sng" dirty="0"/>
              <a:t>Playing lots of games,</a:t>
            </a:r>
          </a:p>
          <a:p>
            <a:r>
              <a:rPr lang="en-GB" u="sng" dirty="0"/>
              <a:t>And hanging baubles onto our tree.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044A98-28B8-4659-B761-4986B68D5ED8}"/>
              </a:ext>
            </a:extLst>
          </p:cNvPr>
          <p:cNvSpPr txBox="1"/>
          <p:nvPr/>
        </p:nvSpPr>
        <p:spPr>
          <a:xfrm>
            <a:off x="-74644" y="1021435"/>
            <a:ext cx="928706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66A47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To the tune of ‘The Twelve Days of Christmas’</a:t>
            </a:r>
          </a:p>
        </p:txBody>
      </p:sp>
      <p:sp>
        <p:nvSpPr>
          <p:cNvPr id="13" name="Rectangle 12">
            <a:hlinkClick r:id="rId2"/>
            <a:extLst>
              <a:ext uri="{FF2B5EF4-FFF2-40B4-BE49-F238E27FC236}">
                <a16:creationId xmlns:a16="http://schemas.microsoft.com/office/drawing/2014/main" id="{DE67B142-23F8-43ED-BD4A-72529B886F85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900A98-2C67-45AA-B4A7-86E5AE876064}"/>
              </a:ext>
            </a:extLst>
          </p:cNvPr>
          <p:cNvSpPr txBox="1"/>
          <p:nvPr/>
        </p:nvSpPr>
        <p:spPr>
          <a:xfrm>
            <a:off x="595604" y="1443389"/>
            <a:ext cx="79465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i="1" dirty="0"/>
              <a:t>Insert your children’s favourite memories and traditions on the </a:t>
            </a:r>
            <a:r>
              <a:rPr lang="en-GB" sz="1600" i="1" u="sng" dirty="0"/>
              <a:t>underlined</a:t>
            </a:r>
            <a:r>
              <a:rPr lang="en-GB" sz="1600" i="1" dirty="0"/>
              <a:t> lines. You may wish to allocate lines to groups or individuals depending on how you stage this.</a:t>
            </a:r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00A6BC9C-4C2D-4F5F-ABB3-17676C646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4299" y="3034541"/>
            <a:ext cx="1700464" cy="359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045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7: In Our House at Christmas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1940696" y="1137322"/>
            <a:ext cx="541146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 our house at Christmas, our family will be,</a:t>
            </a:r>
          </a:p>
          <a:p>
            <a:r>
              <a:rPr lang="en-GB" dirty="0"/>
              <a:t> </a:t>
            </a:r>
          </a:p>
          <a:p>
            <a:r>
              <a:rPr lang="en-GB" u="sng" dirty="0"/>
              <a:t>Making snow angels</a:t>
            </a:r>
          </a:p>
          <a:p>
            <a:r>
              <a:rPr lang="en-GB" u="sng" dirty="0"/>
              <a:t>Watching Christmas films,</a:t>
            </a:r>
          </a:p>
          <a:p>
            <a:r>
              <a:rPr lang="en-GB" u="sng" dirty="0"/>
              <a:t>Playing lots of games,</a:t>
            </a:r>
          </a:p>
          <a:p>
            <a:r>
              <a:rPr lang="en-GB" u="sng" dirty="0"/>
              <a:t>And hanging baubles onto our tree.</a:t>
            </a:r>
          </a:p>
          <a:p>
            <a:r>
              <a:rPr lang="en-GB" dirty="0"/>
              <a:t> </a:t>
            </a:r>
          </a:p>
          <a:p>
            <a:r>
              <a:rPr lang="en-GB" b="1" dirty="0"/>
              <a:t>...and so on until:</a:t>
            </a:r>
          </a:p>
        </p:txBody>
      </p:sp>
      <p:sp>
        <p:nvSpPr>
          <p:cNvPr id="13" name="Rectangle 12">
            <a:hlinkClick r:id="rId2"/>
            <a:extLst>
              <a:ext uri="{FF2B5EF4-FFF2-40B4-BE49-F238E27FC236}">
                <a16:creationId xmlns:a16="http://schemas.microsoft.com/office/drawing/2014/main" id="{DE67B142-23F8-43ED-BD4A-72529B886F85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7C995E95-055E-480D-9C5E-B1FAF9938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4299" y="3034541"/>
            <a:ext cx="1700464" cy="359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84EB723-6134-4A8F-A4D4-FD07378EAF31}"/>
              </a:ext>
            </a:extLst>
          </p:cNvPr>
          <p:cNvSpPr txBox="1"/>
          <p:nvPr/>
        </p:nvSpPr>
        <p:spPr>
          <a:xfrm>
            <a:off x="1940696" y="3497455"/>
            <a:ext cx="511237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 our house at Christmas, our family will be,</a:t>
            </a:r>
          </a:p>
          <a:p>
            <a:endParaRPr lang="en-GB" dirty="0"/>
          </a:p>
          <a:p>
            <a:r>
              <a:rPr lang="en-GB" u="sng" dirty="0"/>
              <a:t>Writing to Santa,</a:t>
            </a:r>
          </a:p>
          <a:p>
            <a:r>
              <a:rPr lang="en-GB" u="sng" dirty="0"/>
              <a:t>Leaving Rudolph carrots,</a:t>
            </a:r>
          </a:p>
          <a:p>
            <a:r>
              <a:rPr lang="en-GB" u="sng" dirty="0"/>
              <a:t>Visiting Grandma,</a:t>
            </a:r>
          </a:p>
          <a:p>
            <a:r>
              <a:rPr lang="en-GB" u="sng" dirty="0"/>
              <a:t>Making Christmas boxes,</a:t>
            </a:r>
          </a:p>
          <a:p>
            <a:r>
              <a:rPr lang="en-GB" u="sng" dirty="0"/>
              <a:t>Dancing the conga,</a:t>
            </a:r>
          </a:p>
          <a:p>
            <a:r>
              <a:rPr lang="en-GB" u="sng" dirty="0"/>
              <a:t>Singing silly songs,</a:t>
            </a:r>
          </a:p>
          <a:p>
            <a:r>
              <a:rPr lang="en-GB" u="sng" dirty="0"/>
              <a:t>Wearing Christmas jumpers,</a:t>
            </a:r>
          </a:p>
        </p:txBody>
      </p:sp>
    </p:spTree>
    <p:extLst>
      <p:ext uri="{BB962C8B-B14F-4D97-AF65-F5344CB8AC3E}">
        <p14:creationId xmlns:p14="http://schemas.microsoft.com/office/powerpoint/2010/main" val="40819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7: In Our House at Christmas</a:t>
            </a:r>
            <a:endParaRPr lang="en-GB" sz="3200" dirty="0">
              <a:effectLst/>
              <a:ea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1940696" y="1137322"/>
            <a:ext cx="541146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u="sng" dirty="0"/>
              <a:t>Christmas Elf,</a:t>
            </a:r>
          </a:p>
          <a:p>
            <a:r>
              <a:rPr lang="en-GB" u="sng" dirty="0"/>
              <a:t>Making snow angels,</a:t>
            </a:r>
          </a:p>
          <a:p>
            <a:r>
              <a:rPr lang="en-GB" u="sng" dirty="0"/>
              <a:t>Watching Christmas films,</a:t>
            </a:r>
          </a:p>
          <a:p>
            <a:r>
              <a:rPr lang="en-GB" u="sng" dirty="0"/>
              <a:t>Playing lots of games,</a:t>
            </a:r>
          </a:p>
          <a:p>
            <a:r>
              <a:rPr lang="en-GB" u="sng" dirty="0"/>
              <a:t>And hanging baubles onto our tree.</a:t>
            </a:r>
          </a:p>
          <a:p>
            <a:endParaRPr lang="en-GB" b="1" dirty="0"/>
          </a:p>
        </p:txBody>
      </p:sp>
      <p:sp>
        <p:nvSpPr>
          <p:cNvPr id="13" name="Rectangle 12">
            <a:hlinkClick r:id="rId2"/>
            <a:extLst>
              <a:ext uri="{FF2B5EF4-FFF2-40B4-BE49-F238E27FC236}">
                <a16:creationId xmlns:a16="http://schemas.microsoft.com/office/drawing/2014/main" id="{DE67B142-23F8-43ED-BD4A-72529B886F85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ED232-773D-495F-948B-2DCE2087C62A}"/>
              </a:ext>
            </a:extLst>
          </p:cNvPr>
          <p:cNvSpPr/>
          <p:nvPr/>
        </p:nvSpPr>
        <p:spPr>
          <a:xfrm>
            <a:off x="0" y="6197312"/>
            <a:ext cx="9144000" cy="307777"/>
          </a:xfrm>
          <a:prstGeom prst="rect">
            <a:avLst/>
          </a:prstGeom>
          <a:solidFill>
            <a:srgbClr val="EBA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57C78734-6076-4387-8DA9-6AEA3D49F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4299" y="3034541"/>
            <a:ext cx="1700464" cy="359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816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8: The Best Design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41AE0-F475-4D90-AB86-6F7AF2E443AA}"/>
              </a:ext>
            </a:extLst>
          </p:cNvPr>
          <p:cNvSpPr txBox="1"/>
          <p:nvPr/>
        </p:nvSpPr>
        <p:spPr>
          <a:xfrm>
            <a:off x="674337" y="1451656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 </a:t>
            </a:r>
            <a:endParaRPr lang="en-GB" sz="1400" b="1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9E278-0957-48C9-8960-41303ADA4F54}"/>
              </a:ext>
            </a:extLst>
          </p:cNvPr>
          <p:cNvSpPr txBox="1"/>
          <p:nvPr/>
        </p:nvSpPr>
        <p:spPr>
          <a:xfrm>
            <a:off x="2446430" y="1451656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very best thing about Christmas,</a:t>
            </a:r>
          </a:p>
          <a:p>
            <a:r>
              <a:rPr lang="en-GB" dirty="0"/>
              <a:t>Was so hard to decide,</a:t>
            </a:r>
          </a:p>
          <a:p>
            <a:r>
              <a:rPr lang="en-GB" dirty="0"/>
              <a:t>Everyone had their own favourite,</a:t>
            </a:r>
          </a:p>
          <a:p>
            <a:r>
              <a:rPr lang="en-GB" dirty="0"/>
              <a:t>And wanted you to take their side.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044A98-28B8-4659-B761-4986B68D5ED8}"/>
              </a:ext>
            </a:extLst>
          </p:cNvPr>
          <p:cNvSpPr txBox="1"/>
          <p:nvPr/>
        </p:nvSpPr>
        <p:spPr>
          <a:xfrm>
            <a:off x="-74644" y="1021435"/>
            <a:ext cx="928706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EBA8A9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To the tune of ‘Jingle Bells’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98DF52-6B12-4BD3-B0D0-D95E1EADA0B8}"/>
              </a:ext>
            </a:extLst>
          </p:cNvPr>
          <p:cNvSpPr txBox="1"/>
          <p:nvPr/>
        </p:nvSpPr>
        <p:spPr>
          <a:xfrm>
            <a:off x="674337" y="2691229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999382-C903-4B37-8AEE-46DFE07758EF}"/>
              </a:ext>
            </a:extLst>
          </p:cNvPr>
          <p:cNvSpPr txBox="1"/>
          <p:nvPr/>
        </p:nvSpPr>
        <p:spPr>
          <a:xfrm>
            <a:off x="2446430" y="2691229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But the very best thing about Christmas,</a:t>
            </a:r>
          </a:p>
          <a:p>
            <a:r>
              <a:rPr lang="en-GB" dirty="0"/>
              <a:t>Is really very clear,</a:t>
            </a:r>
          </a:p>
          <a:p>
            <a:r>
              <a:rPr lang="en-GB" dirty="0"/>
              <a:t>It’s love, hope and understanding,</a:t>
            </a:r>
          </a:p>
          <a:p>
            <a:r>
              <a:rPr lang="en-GB" dirty="0"/>
              <a:t>And spreading Christmas cheer.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F894C9-0C4E-481D-8EDB-B0C1A3F1BA00}"/>
              </a:ext>
            </a:extLst>
          </p:cNvPr>
          <p:cNvSpPr txBox="1"/>
          <p:nvPr/>
        </p:nvSpPr>
        <p:spPr>
          <a:xfrm>
            <a:off x="674337" y="3958937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 </a:t>
            </a:r>
            <a:endParaRPr lang="en-GB" sz="1400" dirty="0">
              <a:latin typeface="+mn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2E9800-4FF4-4B9A-9F0F-7536278D3419}"/>
              </a:ext>
            </a:extLst>
          </p:cNvPr>
          <p:cNvSpPr txBox="1"/>
          <p:nvPr/>
        </p:nvSpPr>
        <p:spPr>
          <a:xfrm>
            <a:off x="2446430" y="3958937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Now see, we all agree,</a:t>
            </a:r>
          </a:p>
          <a:p>
            <a:r>
              <a:rPr lang="en-GB" dirty="0"/>
              <a:t>That Christmas is a time,</a:t>
            </a:r>
          </a:p>
          <a:p>
            <a:r>
              <a:rPr lang="en-GB" dirty="0"/>
              <a:t>To spend with friends and family,</a:t>
            </a:r>
          </a:p>
          <a:p>
            <a:r>
              <a:rPr lang="en-GB" dirty="0"/>
              <a:t>Now that’s the best design!</a:t>
            </a:r>
          </a:p>
        </p:txBody>
      </p:sp>
      <p:sp>
        <p:nvSpPr>
          <p:cNvPr id="21" name="Rectangle 20">
            <a:hlinkClick r:id="rId2"/>
            <a:extLst>
              <a:ext uri="{FF2B5EF4-FFF2-40B4-BE49-F238E27FC236}">
                <a16:creationId xmlns:a16="http://schemas.microsoft.com/office/drawing/2014/main" id="{118355AF-6EAF-4062-B502-4B4DBFCE0B2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" name="Picture 7">
            <a:extLst>
              <a:ext uri="{FF2B5EF4-FFF2-40B4-BE49-F238E27FC236}">
                <a16:creationId xmlns:a16="http://schemas.microsoft.com/office/drawing/2014/main" id="{A097C6EE-FA7D-4919-BFD2-DC432DFBF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540" y="3222946"/>
            <a:ext cx="20542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84735DE-34CF-4468-BFF3-11659FDF5150}"/>
              </a:ext>
            </a:extLst>
          </p:cNvPr>
          <p:cNvSpPr txBox="1"/>
          <p:nvPr/>
        </p:nvSpPr>
        <p:spPr>
          <a:xfrm>
            <a:off x="674337" y="5214736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latin typeface="+mn-lt"/>
                <a:ea typeface="Arial" panose="020B0604020202020204" pitchFamily="34" charset="0"/>
              </a:rPr>
              <a:t>ALL</a:t>
            </a:r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: </a:t>
            </a:r>
            <a:endParaRPr lang="en-GB" sz="1400" b="1" dirty="0">
              <a:latin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FB9417-F3C1-4414-B47A-406C88288BCD}"/>
              </a:ext>
            </a:extLst>
          </p:cNvPr>
          <p:cNvSpPr txBox="1"/>
          <p:nvPr/>
        </p:nvSpPr>
        <p:spPr>
          <a:xfrm>
            <a:off x="2446430" y="5214736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 hope you enjoyed our journey,</a:t>
            </a:r>
          </a:p>
          <a:p>
            <a:r>
              <a:rPr lang="en-GB" dirty="0"/>
              <a:t>A fun trip through history,</a:t>
            </a:r>
          </a:p>
          <a:p>
            <a:r>
              <a:rPr lang="en-GB" dirty="0"/>
              <a:t>Of Yule logs, crackers and presents,</a:t>
            </a:r>
          </a:p>
          <a:p>
            <a:r>
              <a:rPr lang="en-GB" dirty="0"/>
              <a:t>And decorations for the tree.</a:t>
            </a:r>
          </a:p>
        </p:txBody>
      </p:sp>
    </p:spTree>
    <p:extLst>
      <p:ext uri="{BB962C8B-B14F-4D97-AF65-F5344CB8AC3E}">
        <p14:creationId xmlns:p14="http://schemas.microsoft.com/office/powerpoint/2010/main" val="181386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B770A2E-C579-4684-94A5-1EE22FD5B1E5}"/>
              </a:ext>
            </a:extLst>
          </p:cNvPr>
          <p:cNvSpPr/>
          <p:nvPr/>
        </p:nvSpPr>
        <p:spPr>
          <a:xfrm>
            <a:off x="248093" y="248093"/>
            <a:ext cx="8796670" cy="708838"/>
          </a:xfrm>
          <a:prstGeom prst="round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en-GB" sz="3200" b="1" dirty="0">
                <a:effectLst/>
                <a:ea typeface="Arial" panose="020B0604020202020204" pitchFamily="34" charset="0"/>
              </a:rPr>
              <a:t>Song 8: The Best Design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98DF52-6B12-4BD3-B0D0-D95E1EADA0B8}"/>
              </a:ext>
            </a:extLst>
          </p:cNvPr>
          <p:cNvSpPr txBox="1"/>
          <p:nvPr/>
        </p:nvSpPr>
        <p:spPr>
          <a:xfrm>
            <a:off x="674337" y="1121228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</a:t>
            </a:r>
            <a:endParaRPr lang="en-GB" sz="1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999382-C903-4B37-8AEE-46DFE07758EF}"/>
              </a:ext>
            </a:extLst>
          </p:cNvPr>
          <p:cNvSpPr txBox="1"/>
          <p:nvPr/>
        </p:nvSpPr>
        <p:spPr>
          <a:xfrm>
            <a:off x="2446430" y="1121228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And now that it's nearly Christmas,</a:t>
            </a:r>
          </a:p>
          <a:p>
            <a:r>
              <a:rPr lang="en-GB" dirty="0"/>
              <a:t>There’s only one thing to do,</a:t>
            </a:r>
          </a:p>
          <a:p>
            <a:r>
              <a:rPr lang="en-GB" dirty="0"/>
              <a:t>To wish you a merry Christmas,</a:t>
            </a:r>
          </a:p>
          <a:p>
            <a:r>
              <a:rPr lang="en-GB" dirty="0"/>
              <a:t>And a very happy new year too!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F894C9-0C4E-481D-8EDB-B0C1A3F1BA00}"/>
              </a:ext>
            </a:extLst>
          </p:cNvPr>
          <p:cNvSpPr txBox="1"/>
          <p:nvPr/>
        </p:nvSpPr>
        <p:spPr>
          <a:xfrm>
            <a:off x="674337" y="2435224"/>
            <a:ext cx="18606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+mn-lt"/>
                <a:ea typeface="Arial" panose="020B0604020202020204" pitchFamily="34" charset="0"/>
              </a:rPr>
              <a:t>ALL: </a:t>
            </a:r>
            <a:endParaRPr lang="en-GB" sz="1400" dirty="0">
              <a:latin typeface="+mn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2E9800-4FF4-4B9A-9F0F-7536278D3419}"/>
              </a:ext>
            </a:extLst>
          </p:cNvPr>
          <p:cNvSpPr txBox="1"/>
          <p:nvPr/>
        </p:nvSpPr>
        <p:spPr>
          <a:xfrm>
            <a:off x="2446430" y="2435224"/>
            <a:ext cx="4572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Now see, we all agree,</a:t>
            </a:r>
          </a:p>
          <a:p>
            <a:r>
              <a:rPr lang="en-GB" dirty="0"/>
              <a:t>That Christmas is a time,</a:t>
            </a:r>
          </a:p>
          <a:p>
            <a:r>
              <a:rPr lang="en-GB" dirty="0"/>
              <a:t>To spend with friends and family,</a:t>
            </a:r>
          </a:p>
          <a:p>
            <a:r>
              <a:rPr lang="en-GB" dirty="0"/>
              <a:t>Now that’s the best design!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Yes, now see, we all agree,</a:t>
            </a:r>
          </a:p>
          <a:p>
            <a:r>
              <a:rPr lang="en-GB" dirty="0"/>
              <a:t>That Christmas is a time,</a:t>
            </a:r>
          </a:p>
          <a:p>
            <a:r>
              <a:rPr lang="en-GB" dirty="0"/>
              <a:t>To spend with friends and family,</a:t>
            </a:r>
          </a:p>
          <a:p>
            <a:r>
              <a:rPr lang="en-GB" dirty="0"/>
              <a:t>Now that’s the best design! </a:t>
            </a:r>
          </a:p>
          <a:p>
            <a:r>
              <a:rPr lang="en-GB" dirty="0"/>
              <a:t> </a:t>
            </a:r>
          </a:p>
          <a:p>
            <a:r>
              <a:rPr lang="en-GB" b="1" dirty="0"/>
              <a:t>MERRY CHRISTMAS EVERYONE! </a:t>
            </a:r>
          </a:p>
        </p:txBody>
      </p:sp>
      <p:sp>
        <p:nvSpPr>
          <p:cNvPr id="21" name="Rectangle 20">
            <a:hlinkClick r:id="rId2"/>
            <a:extLst>
              <a:ext uri="{FF2B5EF4-FFF2-40B4-BE49-F238E27FC236}">
                <a16:creationId xmlns:a16="http://schemas.microsoft.com/office/drawing/2014/main" id="{118355AF-6EAF-4062-B502-4B4DBFCE0B24}"/>
              </a:ext>
            </a:extLst>
          </p:cNvPr>
          <p:cNvSpPr/>
          <p:nvPr/>
        </p:nvSpPr>
        <p:spPr>
          <a:xfrm>
            <a:off x="8453534" y="6631395"/>
            <a:ext cx="690465" cy="22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CCC608-101F-42F7-9918-5AEBF6B522BF}"/>
              </a:ext>
            </a:extLst>
          </p:cNvPr>
          <p:cNvSpPr/>
          <p:nvPr/>
        </p:nvSpPr>
        <p:spPr>
          <a:xfrm>
            <a:off x="0" y="6197312"/>
            <a:ext cx="9144000" cy="307777"/>
          </a:xfrm>
          <a:prstGeom prst="rect">
            <a:avLst/>
          </a:prstGeom>
          <a:solidFill>
            <a:srgbClr val="66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7">
            <a:extLst>
              <a:ext uri="{FF2B5EF4-FFF2-40B4-BE49-F238E27FC236}">
                <a16:creationId xmlns:a16="http://schemas.microsoft.com/office/drawing/2014/main" id="{A097C6EE-FA7D-4919-BFD2-DC432DFBF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540" y="3222946"/>
            <a:ext cx="20542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4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AA91ACCA-BC99-4A36-AC90-F6F65B8EA546}"/>
              </a:ext>
            </a:extLst>
          </p:cNvPr>
          <p:cNvSpPr/>
          <p:nvPr/>
        </p:nvSpPr>
        <p:spPr>
          <a:xfrm>
            <a:off x="0" y="5656263"/>
            <a:ext cx="9144000" cy="12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1908</TotalTime>
  <Words>1603</Words>
  <Application>Microsoft Office PowerPoint</Application>
  <PresentationFormat>On-screen Show (4:3)</PresentationFormat>
  <Paragraphs>267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Thomas</dc:creator>
  <cp:lastModifiedBy>Rebecca Armstrong</cp:lastModifiedBy>
  <cp:revision>22</cp:revision>
  <dcterms:created xsi:type="dcterms:W3CDTF">2018-10-17T15:31:30Z</dcterms:created>
  <dcterms:modified xsi:type="dcterms:W3CDTF">2025-11-20T17:04:30Z</dcterms:modified>
</cp:coreProperties>
</file>