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56" r:id="rId2"/>
    <p:sldId id="270" r:id="rId3"/>
    <p:sldId id="283" r:id="rId4"/>
    <p:sldId id="281" r:id="rId5"/>
    <p:sldId id="271" r:id="rId6"/>
    <p:sldId id="272" r:id="rId7"/>
    <p:sldId id="279" r:id="rId8"/>
    <p:sldId id="273" r:id="rId9"/>
    <p:sldId id="274" r:id="rId10"/>
    <p:sldId id="269" r:id="rId11"/>
    <p:sldId id="268" r:id="rId12"/>
    <p:sldId id="259" r:id="rId13"/>
    <p:sldId id="275" r:id="rId14"/>
    <p:sldId id="265" r:id="rId15"/>
    <p:sldId id="266" r:id="rId16"/>
    <p:sldId id="276" r:id="rId17"/>
    <p:sldId id="277" r:id="rId18"/>
  </p:sldIdLst>
  <p:sldSz cx="9144000" cy="6858000" type="screen4x3"/>
  <p:notesSz cx="6888163" cy="10020300"/>
  <p:defaultTextStyle>
    <a:defPPr>
      <a:defRPr lang="en-US"/>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5pPr>
    <a:lvl6pPr marL="2286000" algn="l" defTabSz="914400" rtl="0" eaLnBrk="1" latinLnBrk="0" hangingPunct="1">
      <a:defRPr kern="1200">
        <a:solidFill>
          <a:schemeClr val="tx1"/>
        </a:solidFill>
        <a:latin typeface="Comic Sans MS" panose="030F0702030302020204" pitchFamily="66" charset="0"/>
        <a:ea typeface="+mn-ea"/>
        <a:cs typeface="Arial" panose="020B0604020202020204" pitchFamily="34" charset="0"/>
      </a:defRPr>
    </a:lvl6pPr>
    <a:lvl7pPr marL="2743200" algn="l" defTabSz="914400" rtl="0" eaLnBrk="1" latinLnBrk="0" hangingPunct="1">
      <a:defRPr kern="1200">
        <a:solidFill>
          <a:schemeClr val="tx1"/>
        </a:solidFill>
        <a:latin typeface="Comic Sans MS" panose="030F0702030302020204" pitchFamily="66" charset="0"/>
        <a:ea typeface="+mn-ea"/>
        <a:cs typeface="Arial" panose="020B0604020202020204" pitchFamily="34" charset="0"/>
      </a:defRPr>
    </a:lvl7pPr>
    <a:lvl8pPr marL="3200400" algn="l" defTabSz="914400" rtl="0" eaLnBrk="1" latinLnBrk="0" hangingPunct="1">
      <a:defRPr kern="1200">
        <a:solidFill>
          <a:schemeClr val="tx1"/>
        </a:solidFill>
        <a:latin typeface="Comic Sans MS" panose="030F0702030302020204" pitchFamily="66" charset="0"/>
        <a:ea typeface="+mn-ea"/>
        <a:cs typeface="Arial" panose="020B0604020202020204" pitchFamily="34" charset="0"/>
      </a:defRPr>
    </a:lvl8pPr>
    <a:lvl9pPr marL="3657600" algn="l" defTabSz="914400" rtl="0" eaLnBrk="1" latinLnBrk="0" hangingPunct="1">
      <a:defRPr kern="1200">
        <a:solidFill>
          <a:schemeClr val="tx1"/>
        </a:solidFill>
        <a:latin typeface="Comic Sans MS" panose="030F0702030302020204" pitchFamily="66"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99FF"/>
    <a:srgbClr val="99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27B2F6-8F71-4A46-9D87-590CA7340452}" v="2" dt="2025-07-02T13:44:07.1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138" autoAdjust="0"/>
    <p:restoredTop sz="94694"/>
  </p:normalViewPr>
  <p:slideViewPr>
    <p:cSldViewPr>
      <p:cViewPr varScale="1">
        <p:scale>
          <a:sx n="57" d="100"/>
          <a:sy n="57" d="100"/>
        </p:scale>
        <p:origin x="898"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DF987EA-7490-4FD4-B59E-A001B7C4B9C6}"/>
              </a:ext>
            </a:extLst>
          </p:cNvPr>
          <p:cNvSpPr>
            <a:spLocks noGrp="1"/>
          </p:cNvSpPr>
          <p:nvPr>
            <p:ph type="hdr" sz="quarter"/>
          </p:nvPr>
        </p:nvSpPr>
        <p:spPr>
          <a:xfrm>
            <a:off x="0" y="0"/>
            <a:ext cx="2984500" cy="503238"/>
          </a:xfrm>
          <a:prstGeom prst="rect">
            <a:avLst/>
          </a:prstGeom>
        </p:spPr>
        <p:txBody>
          <a:bodyPr vert="horz" lIns="96616" tIns="48308" rIns="96616" bIns="48308" rtlCol="0"/>
          <a:lstStyle>
            <a:lvl1pPr algn="l" eaLnBrk="1" hangingPunct="1">
              <a:defRPr sz="1300"/>
            </a:lvl1pPr>
          </a:lstStyle>
          <a:p>
            <a:pPr>
              <a:defRPr/>
            </a:pPr>
            <a:endParaRPr lang="en-GB"/>
          </a:p>
        </p:txBody>
      </p:sp>
      <p:sp>
        <p:nvSpPr>
          <p:cNvPr id="3" name="Date Placeholder 2">
            <a:extLst>
              <a:ext uri="{FF2B5EF4-FFF2-40B4-BE49-F238E27FC236}">
                <a16:creationId xmlns:a16="http://schemas.microsoft.com/office/drawing/2014/main" id="{35AAE415-5793-4977-8872-B86E5A50FBAC}"/>
              </a:ext>
            </a:extLst>
          </p:cNvPr>
          <p:cNvSpPr>
            <a:spLocks noGrp="1"/>
          </p:cNvSpPr>
          <p:nvPr>
            <p:ph type="dt" sz="quarter" idx="1"/>
          </p:nvPr>
        </p:nvSpPr>
        <p:spPr>
          <a:xfrm>
            <a:off x="3902075" y="0"/>
            <a:ext cx="2984500" cy="503238"/>
          </a:xfrm>
          <a:prstGeom prst="rect">
            <a:avLst/>
          </a:prstGeom>
        </p:spPr>
        <p:txBody>
          <a:bodyPr vert="horz" lIns="96616" tIns="48308" rIns="96616" bIns="48308" rtlCol="0"/>
          <a:lstStyle>
            <a:lvl1pPr algn="r" eaLnBrk="1" hangingPunct="1">
              <a:defRPr sz="1300"/>
            </a:lvl1pPr>
          </a:lstStyle>
          <a:p>
            <a:pPr>
              <a:defRPr/>
            </a:pPr>
            <a:fld id="{11B97DC4-D6FC-49F1-86B7-B94863CC185F}" type="datetimeFigureOut">
              <a:rPr lang="en-GB"/>
              <a:pPr>
                <a:defRPr/>
              </a:pPr>
              <a:t>21/11/2025</a:t>
            </a:fld>
            <a:endParaRPr lang="en-GB" dirty="0"/>
          </a:p>
        </p:txBody>
      </p:sp>
      <p:sp>
        <p:nvSpPr>
          <p:cNvPr id="4" name="Footer Placeholder 3">
            <a:extLst>
              <a:ext uri="{FF2B5EF4-FFF2-40B4-BE49-F238E27FC236}">
                <a16:creationId xmlns:a16="http://schemas.microsoft.com/office/drawing/2014/main" id="{F730D4B4-B8BF-4D9B-B9B8-399B5FB1D85A}"/>
              </a:ext>
            </a:extLst>
          </p:cNvPr>
          <p:cNvSpPr>
            <a:spLocks noGrp="1"/>
          </p:cNvSpPr>
          <p:nvPr>
            <p:ph type="ftr" sz="quarter" idx="2"/>
          </p:nvPr>
        </p:nvSpPr>
        <p:spPr>
          <a:xfrm>
            <a:off x="0" y="9517063"/>
            <a:ext cx="2984500" cy="503237"/>
          </a:xfrm>
          <a:prstGeom prst="rect">
            <a:avLst/>
          </a:prstGeom>
        </p:spPr>
        <p:txBody>
          <a:bodyPr vert="horz" lIns="96616" tIns="48308" rIns="96616" bIns="48308" rtlCol="0" anchor="b"/>
          <a:lstStyle>
            <a:lvl1pPr algn="l" eaLnBrk="1" hangingPunct="1">
              <a:defRPr sz="1300"/>
            </a:lvl1pPr>
          </a:lstStyle>
          <a:p>
            <a:pPr>
              <a:defRPr/>
            </a:pPr>
            <a:endParaRPr lang="en-GB"/>
          </a:p>
        </p:txBody>
      </p:sp>
      <p:sp>
        <p:nvSpPr>
          <p:cNvPr id="5" name="Slide Number Placeholder 4">
            <a:extLst>
              <a:ext uri="{FF2B5EF4-FFF2-40B4-BE49-F238E27FC236}">
                <a16:creationId xmlns:a16="http://schemas.microsoft.com/office/drawing/2014/main" id="{BD752B8E-52D6-4114-9EEA-1EB2D2AFEE37}"/>
              </a:ext>
            </a:extLst>
          </p:cNvPr>
          <p:cNvSpPr>
            <a:spLocks noGrp="1"/>
          </p:cNvSpPr>
          <p:nvPr>
            <p:ph type="sldNum" sz="quarter" idx="3"/>
          </p:nvPr>
        </p:nvSpPr>
        <p:spPr>
          <a:xfrm>
            <a:off x="3902075" y="9517063"/>
            <a:ext cx="2984500" cy="503237"/>
          </a:xfrm>
          <a:prstGeom prst="rect">
            <a:avLst/>
          </a:prstGeom>
        </p:spPr>
        <p:txBody>
          <a:bodyPr vert="horz" lIns="96616" tIns="48308" rIns="96616" bIns="48308" rtlCol="0" anchor="b"/>
          <a:lstStyle>
            <a:lvl1pPr algn="r" eaLnBrk="1" hangingPunct="1">
              <a:defRPr sz="1300"/>
            </a:lvl1pPr>
          </a:lstStyle>
          <a:p>
            <a:pPr>
              <a:defRPr/>
            </a:pPr>
            <a:fld id="{ED819A96-9D21-44B9-82E1-04D393E34CF6}" type="slidenum">
              <a:rPr lang="en-GB"/>
              <a:pPr>
                <a:defRPr/>
              </a:pPr>
              <a:t>‹#›</a:t>
            </a:fld>
            <a:endParaRPr lang="en-GB" dirty="0"/>
          </a:p>
        </p:txBody>
      </p:sp>
    </p:spTree>
    <p:extLst>
      <p:ext uri="{BB962C8B-B14F-4D97-AF65-F5344CB8AC3E}">
        <p14:creationId xmlns:p14="http://schemas.microsoft.com/office/powerpoint/2010/main" val="39862168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73ABC47-4824-4413-8DFE-AFA2643F8717}"/>
              </a:ext>
            </a:extLst>
          </p:cNvPr>
          <p:cNvSpPr>
            <a:spLocks noGrp="1"/>
          </p:cNvSpPr>
          <p:nvPr>
            <p:ph type="hdr" sz="quarter"/>
          </p:nvPr>
        </p:nvSpPr>
        <p:spPr>
          <a:xfrm>
            <a:off x="0" y="0"/>
            <a:ext cx="2984500" cy="501650"/>
          </a:xfrm>
          <a:prstGeom prst="rect">
            <a:avLst/>
          </a:prstGeom>
        </p:spPr>
        <p:txBody>
          <a:bodyPr vert="horz" lIns="96616" tIns="48308" rIns="96616" bIns="48308" rtlCol="0"/>
          <a:lstStyle>
            <a:lvl1pPr algn="l" eaLnBrk="1" hangingPunct="1">
              <a:defRPr sz="1300">
                <a:cs typeface="Arial" charset="0"/>
              </a:defRPr>
            </a:lvl1pPr>
          </a:lstStyle>
          <a:p>
            <a:pPr>
              <a:defRPr/>
            </a:pPr>
            <a:endParaRPr lang="en-GB"/>
          </a:p>
        </p:txBody>
      </p:sp>
      <p:sp>
        <p:nvSpPr>
          <p:cNvPr id="3" name="Date Placeholder 2">
            <a:extLst>
              <a:ext uri="{FF2B5EF4-FFF2-40B4-BE49-F238E27FC236}">
                <a16:creationId xmlns:a16="http://schemas.microsoft.com/office/drawing/2014/main" id="{F4C02434-9BE5-4481-81D3-C1EF1291312D}"/>
              </a:ext>
            </a:extLst>
          </p:cNvPr>
          <p:cNvSpPr>
            <a:spLocks noGrp="1"/>
          </p:cNvSpPr>
          <p:nvPr>
            <p:ph type="dt" idx="1"/>
          </p:nvPr>
        </p:nvSpPr>
        <p:spPr>
          <a:xfrm>
            <a:off x="3902075" y="0"/>
            <a:ext cx="2984500" cy="501650"/>
          </a:xfrm>
          <a:prstGeom prst="rect">
            <a:avLst/>
          </a:prstGeom>
        </p:spPr>
        <p:txBody>
          <a:bodyPr vert="horz" lIns="96616" tIns="48308" rIns="96616" bIns="48308" rtlCol="0"/>
          <a:lstStyle>
            <a:lvl1pPr algn="r" eaLnBrk="1" hangingPunct="1">
              <a:defRPr sz="1300">
                <a:cs typeface="Arial" charset="0"/>
              </a:defRPr>
            </a:lvl1pPr>
          </a:lstStyle>
          <a:p>
            <a:pPr>
              <a:defRPr/>
            </a:pPr>
            <a:fld id="{92A76F9A-03BC-4D6F-80B8-99B4562CF290}" type="datetimeFigureOut">
              <a:rPr lang="en-GB"/>
              <a:pPr>
                <a:defRPr/>
              </a:pPr>
              <a:t>21/11/2025</a:t>
            </a:fld>
            <a:endParaRPr lang="en-GB" dirty="0"/>
          </a:p>
        </p:txBody>
      </p:sp>
      <p:sp>
        <p:nvSpPr>
          <p:cNvPr id="4" name="Slide Image Placeholder 3">
            <a:extLst>
              <a:ext uri="{FF2B5EF4-FFF2-40B4-BE49-F238E27FC236}">
                <a16:creationId xmlns:a16="http://schemas.microsoft.com/office/drawing/2014/main" id="{82F6101B-5449-4165-8977-5A645730A620}"/>
              </a:ext>
            </a:extLst>
          </p:cNvPr>
          <p:cNvSpPr>
            <a:spLocks noGrp="1" noRot="1" noChangeAspect="1"/>
          </p:cNvSpPr>
          <p:nvPr>
            <p:ph type="sldImg" idx="2"/>
          </p:nvPr>
        </p:nvSpPr>
        <p:spPr>
          <a:xfrm>
            <a:off x="939800" y="750888"/>
            <a:ext cx="5008563" cy="3757612"/>
          </a:xfrm>
          <a:prstGeom prst="rect">
            <a:avLst/>
          </a:prstGeom>
          <a:noFill/>
          <a:ln w="12700">
            <a:solidFill>
              <a:prstClr val="black"/>
            </a:solidFill>
          </a:ln>
        </p:spPr>
        <p:txBody>
          <a:bodyPr vert="horz" lIns="96616" tIns="48308" rIns="96616" bIns="48308" rtlCol="0" anchor="ctr"/>
          <a:lstStyle/>
          <a:p>
            <a:pPr lvl="0"/>
            <a:endParaRPr lang="en-GB" noProof="0" dirty="0"/>
          </a:p>
        </p:txBody>
      </p:sp>
      <p:sp>
        <p:nvSpPr>
          <p:cNvPr id="5" name="Notes Placeholder 4">
            <a:extLst>
              <a:ext uri="{FF2B5EF4-FFF2-40B4-BE49-F238E27FC236}">
                <a16:creationId xmlns:a16="http://schemas.microsoft.com/office/drawing/2014/main" id="{79D4D63C-C9A0-4CB1-B2FD-0C69B32A9EE0}"/>
              </a:ext>
            </a:extLst>
          </p:cNvPr>
          <p:cNvSpPr>
            <a:spLocks noGrp="1"/>
          </p:cNvSpPr>
          <p:nvPr>
            <p:ph type="body" sz="quarter" idx="3"/>
          </p:nvPr>
        </p:nvSpPr>
        <p:spPr>
          <a:xfrm>
            <a:off x="688975" y="4759325"/>
            <a:ext cx="5510213" cy="4510088"/>
          </a:xfrm>
          <a:prstGeom prst="rect">
            <a:avLst/>
          </a:prstGeom>
        </p:spPr>
        <p:txBody>
          <a:bodyPr vert="horz" lIns="96616" tIns="48308" rIns="96616" bIns="48308"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5FBCF61-8190-4886-8088-9CB568A3D1AB}"/>
              </a:ext>
            </a:extLst>
          </p:cNvPr>
          <p:cNvSpPr>
            <a:spLocks noGrp="1"/>
          </p:cNvSpPr>
          <p:nvPr>
            <p:ph type="ftr" sz="quarter" idx="4"/>
          </p:nvPr>
        </p:nvSpPr>
        <p:spPr>
          <a:xfrm>
            <a:off x="0" y="9517063"/>
            <a:ext cx="2984500" cy="501650"/>
          </a:xfrm>
          <a:prstGeom prst="rect">
            <a:avLst/>
          </a:prstGeom>
        </p:spPr>
        <p:txBody>
          <a:bodyPr vert="horz" lIns="96616" tIns="48308" rIns="96616" bIns="48308" rtlCol="0" anchor="b"/>
          <a:lstStyle>
            <a:lvl1pPr algn="l" eaLnBrk="1" hangingPunct="1">
              <a:defRPr sz="130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1B661ED5-7699-421C-BF71-132DF5E228F2}"/>
              </a:ext>
            </a:extLst>
          </p:cNvPr>
          <p:cNvSpPr>
            <a:spLocks noGrp="1"/>
          </p:cNvSpPr>
          <p:nvPr>
            <p:ph type="sldNum" sz="quarter" idx="5"/>
          </p:nvPr>
        </p:nvSpPr>
        <p:spPr>
          <a:xfrm>
            <a:off x="3902075" y="9517063"/>
            <a:ext cx="2984500" cy="501650"/>
          </a:xfrm>
          <a:prstGeom prst="rect">
            <a:avLst/>
          </a:prstGeom>
        </p:spPr>
        <p:txBody>
          <a:bodyPr vert="horz" wrap="square" lIns="96616" tIns="48308" rIns="96616" bIns="48308" numCol="1" anchor="b" anchorCtr="0" compatLnSpc="1">
            <a:prstTxWarp prst="textNoShape">
              <a:avLst/>
            </a:prstTxWarp>
          </a:bodyPr>
          <a:lstStyle>
            <a:lvl1pPr algn="r" eaLnBrk="1" hangingPunct="1">
              <a:defRPr sz="1300"/>
            </a:lvl1pPr>
          </a:lstStyle>
          <a:p>
            <a:pPr>
              <a:defRPr/>
            </a:pPr>
            <a:fld id="{42155951-6453-4B18-BCAE-3ABDB007FA0B}" type="slidenum">
              <a:rPr lang="en-GB" altLang="en-US"/>
              <a:pPr>
                <a:defRPr/>
              </a:pPr>
              <a:t>‹#›</a:t>
            </a:fld>
            <a:endParaRPr lang="en-GB" altLang="en-US" dirty="0"/>
          </a:p>
        </p:txBody>
      </p:sp>
    </p:spTree>
    <p:extLst>
      <p:ext uri="{BB962C8B-B14F-4D97-AF65-F5344CB8AC3E}">
        <p14:creationId xmlns:p14="http://schemas.microsoft.com/office/powerpoint/2010/main" val="9891337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209C3828-66A5-499F-A05C-01A43EC86DD1}"/>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48676D7C-31D2-4DB0-8959-A9FD09E8A0A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50A7BDB1-FE55-4F49-A396-A0049D8A91DF}"/>
              </a:ext>
            </a:extLst>
          </p:cNvPr>
          <p:cNvSpPr>
            <a:spLocks noGrp="1" noChangeArrowheads="1"/>
          </p:cNvSpPr>
          <p:nvPr>
            <p:ph type="sldNum" sz="quarter" idx="12"/>
          </p:nvPr>
        </p:nvSpPr>
        <p:spPr>
          <a:ln/>
        </p:spPr>
        <p:txBody>
          <a:bodyPr/>
          <a:lstStyle>
            <a:lvl1pPr>
              <a:defRPr/>
            </a:lvl1pPr>
          </a:lstStyle>
          <a:p>
            <a:pPr>
              <a:defRPr/>
            </a:pPr>
            <a:fld id="{A1934295-BC2D-4A04-BDBF-2C9CFC9F32EA}" type="slidenum">
              <a:rPr lang="en-US" altLang="en-US"/>
              <a:pPr>
                <a:defRPr/>
              </a:pPr>
              <a:t>‹#›</a:t>
            </a:fld>
            <a:endParaRPr lang="en-US" altLang="en-US" dirty="0"/>
          </a:p>
        </p:txBody>
      </p:sp>
    </p:spTree>
    <p:extLst>
      <p:ext uri="{BB962C8B-B14F-4D97-AF65-F5344CB8AC3E}">
        <p14:creationId xmlns:p14="http://schemas.microsoft.com/office/powerpoint/2010/main" val="1247883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ABB3544-9614-484D-9DB5-C305BD66117E}"/>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B9D7B4DC-C0BE-43E6-9872-AA809B9663C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9892F26A-CB48-468A-9A68-DB6A928BDF40}"/>
              </a:ext>
            </a:extLst>
          </p:cNvPr>
          <p:cNvSpPr>
            <a:spLocks noGrp="1" noChangeArrowheads="1"/>
          </p:cNvSpPr>
          <p:nvPr>
            <p:ph type="sldNum" sz="quarter" idx="12"/>
          </p:nvPr>
        </p:nvSpPr>
        <p:spPr>
          <a:ln/>
        </p:spPr>
        <p:txBody>
          <a:bodyPr/>
          <a:lstStyle>
            <a:lvl1pPr>
              <a:defRPr/>
            </a:lvl1pPr>
          </a:lstStyle>
          <a:p>
            <a:pPr>
              <a:defRPr/>
            </a:pPr>
            <a:fld id="{28C05CE1-999B-44F1-81E8-69BCB1330C45}" type="slidenum">
              <a:rPr lang="en-US" altLang="en-US"/>
              <a:pPr>
                <a:defRPr/>
              </a:pPr>
              <a:t>‹#›</a:t>
            </a:fld>
            <a:endParaRPr lang="en-US" altLang="en-US" dirty="0"/>
          </a:p>
        </p:txBody>
      </p:sp>
    </p:spTree>
    <p:extLst>
      <p:ext uri="{BB962C8B-B14F-4D97-AF65-F5344CB8AC3E}">
        <p14:creationId xmlns:p14="http://schemas.microsoft.com/office/powerpoint/2010/main" val="3587780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BE9806DE-D778-411A-BC64-012F1E84B0F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40B4EDB1-75BA-48A9-8C9E-2FDE0AE4D6C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FDB690D8-2F50-4105-B190-8E94F200A3DD}"/>
              </a:ext>
            </a:extLst>
          </p:cNvPr>
          <p:cNvSpPr>
            <a:spLocks noGrp="1" noChangeArrowheads="1"/>
          </p:cNvSpPr>
          <p:nvPr>
            <p:ph type="sldNum" sz="quarter" idx="12"/>
          </p:nvPr>
        </p:nvSpPr>
        <p:spPr>
          <a:ln/>
        </p:spPr>
        <p:txBody>
          <a:bodyPr/>
          <a:lstStyle>
            <a:lvl1pPr>
              <a:defRPr/>
            </a:lvl1pPr>
          </a:lstStyle>
          <a:p>
            <a:pPr>
              <a:defRPr/>
            </a:pPr>
            <a:fld id="{E33DD35D-2B52-4183-A289-B1DC3EE8B13B}" type="slidenum">
              <a:rPr lang="en-US" altLang="en-US"/>
              <a:pPr>
                <a:defRPr/>
              </a:pPr>
              <a:t>‹#›</a:t>
            </a:fld>
            <a:endParaRPr lang="en-US" altLang="en-US" dirty="0"/>
          </a:p>
        </p:txBody>
      </p:sp>
    </p:spTree>
    <p:extLst>
      <p:ext uri="{BB962C8B-B14F-4D97-AF65-F5344CB8AC3E}">
        <p14:creationId xmlns:p14="http://schemas.microsoft.com/office/powerpoint/2010/main" val="1586145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7FFABFF-00B6-4AA2-A02C-DAA5612F07FF}"/>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5BA875DB-B82C-452C-832A-EA429BD4F78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F86A7766-C1E0-4BF4-AE02-00D72B840734}"/>
              </a:ext>
            </a:extLst>
          </p:cNvPr>
          <p:cNvSpPr>
            <a:spLocks noGrp="1" noChangeArrowheads="1"/>
          </p:cNvSpPr>
          <p:nvPr>
            <p:ph type="sldNum" sz="quarter" idx="12"/>
          </p:nvPr>
        </p:nvSpPr>
        <p:spPr>
          <a:ln/>
        </p:spPr>
        <p:txBody>
          <a:bodyPr/>
          <a:lstStyle>
            <a:lvl1pPr>
              <a:defRPr/>
            </a:lvl1pPr>
          </a:lstStyle>
          <a:p>
            <a:pPr>
              <a:defRPr/>
            </a:pPr>
            <a:fld id="{95E89F72-F1EB-4F35-8B2B-EBE48FB68813}" type="slidenum">
              <a:rPr lang="en-US" altLang="en-US"/>
              <a:pPr>
                <a:defRPr/>
              </a:pPr>
              <a:t>‹#›</a:t>
            </a:fld>
            <a:endParaRPr lang="en-US" altLang="en-US" dirty="0"/>
          </a:p>
        </p:txBody>
      </p:sp>
    </p:spTree>
    <p:extLst>
      <p:ext uri="{BB962C8B-B14F-4D97-AF65-F5344CB8AC3E}">
        <p14:creationId xmlns:p14="http://schemas.microsoft.com/office/powerpoint/2010/main" val="2192546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92C10EE-5C58-4753-952D-E71717E863BA}"/>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7B590DFF-16C3-4B42-A2AC-13512A064D5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F80D273B-F418-481D-B200-1119077E3FA0}"/>
              </a:ext>
            </a:extLst>
          </p:cNvPr>
          <p:cNvSpPr>
            <a:spLocks noGrp="1" noChangeArrowheads="1"/>
          </p:cNvSpPr>
          <p:nvPr>
            <p:ph type="sldNum" sz="quarter" idx="12"/>
          </p:nvPr>
        </p:nvSpPr>
        <p:spPr>
          <a:ln/>
        </p:spPr>
        <p:txBody>
          <a:bodyPr/>
          <a:lstStyle>
            <a:lvl1pPr>
              <a:defRPr/>
            </a:lvl1pPr>
          </a:lstStyle>
          <a:p>
            <a:pPr>
              <a:defRPr/>
            </a:pPr>
            <a:fld id="{04CCA8F4-5B1F-4C94-AD16-4C2DB807DC8E}" type="slidenum">
              <a:rPr lang="en-US" altLang="en-US"/>
              <a:pPr>
                <a:defRPr/>
              </a:pPr>
              <a:t>‹#›</a:t>
            </a:fld>
            <a:endParaRPr lang="en-US" altLang="en-US" dirty="0"/>
          </a:p>
        </p:txBody>
      </p:sp>
    </p:spTree>
    <p:extLst>
      <p:ext uri="{BB962C8B-B14F-4D97-AF65-F5344CB8AC3E}">
        <p14:creationId xmlns:p14="http://schemas.microsoft.com/office/powerpoint/2010/main" val="3077939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7929643D-F3F4-4FD7-8240-57572BE5AEB0}"/>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E8F12125-F16B-4F28-BA4B-73D9B55C253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EE0D9E54-17A0-49B6-88CE-440642B9AF2D}"/>
              </a:ext>
            </a:extLst>
          </p:cNvPr>
          <p:cNvSpPr>
            <a:spLocks noGrp="1" noChangeArrowheads="1"/>
          </p:cNvSpPr>
          <p:nvPr>
            <p:ph type="sldNum" sz="quarter" idx="12"/>
          </p:nvPr>
        </p:nvSpPr>
        <p:spPr>
          <a:ln/>
        </p:spPr>
        <p:txBody>
          <a:bodyPr/>
          <a:lstStyle>
            <a:lvl1pPr>
              <a:defRPr/>
            </a:lvl1pPr>
          </a:lstStyle>
          <a:p>
            <a:pPr>
              <a:defRPr/>
            </a:pPr>
            <a:fld id="{CEA0C257-3524-4597-A6C9-7445AFAC7026}" type="slidenum">
              <a:rPr lang="en-US" altLang="en-US"/>
              <a:pPr>
                <a:defRPr/>
              </a:pPr>
              <a:t>‹#›</a:t>
            </a:fld>
            <a:endParaRPr lang="en-US" altLang="en-US" dirty="0"/>
          </a:p>
        </p:txBody>
      </p:sp>
    </p:spTree>
    <p:extLst>
      <p:ext uri="{BB962C8B-B14F-4D97-AF65-F5344CB8AC3E}">
        <p14:creationId xmlns:p14="http://schemas.microsoft.com/office/powerpoint/2010/main" val="2934700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45D48960-0AE4-4933-A2DD-094CE8E20566}"/>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A81A5471-27FF-42A8-874A-D1CA3E9DD8C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5BD17617-7D11-40B3-9C9C-5D6FB9ADA1F3}"/>
              </a:ext>
            </a:extLst>
          </p:cNvPr>
          <p:cNvSpPr>
            <a:spLocks noGrp="1" noChangeArrowheads="1"/>
          </p:cNvSpPr>
          <p:nvPr>
            <p:ph type="sldNum" sz="quarter" idx="12"/>
          </p:nvPr>
        </p:nvSpPr>
        <p:spPr>
          <a:ln/>
        </p:spPr>
        <p:txBody>
          <a:bodyPr/>
          <a:lstStyle>
            <a:lvl1pPr>
              <a:defRPr/>
            </a:lvl1pPr>
          </a:lstStyle>
          <a:p>
            <a:pPr>
              <a:defRPr/>
            </a:pPr>
            <a:fld id="{4C8445FC-458F-4E6A-A4CF-509AE9F3D899}" type="slidenum">
              <a:rPr lang="en-US" altLang="en-US"/>
              <a:pPr>
                <a:defRPr/>
              </a:pPr>
              <a:t>‹#›</a:t>
            </a:fld>
            <a:endParaRPr lang="en-US" altLang="en-US" dirty="0"/>
          </a:p>
        </p:txBody>
      </p:sp>
    </p:spTree>
    <p:extLst>
      <p:ext uri="{BB962C8B-B14F-4D97-AF65-F5344CB8AC3E}">
        <p14:creationId xmlns:p14="http://schemas.microsoft.com/office/powerpoint/2010/main" val="3586716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88DBDFE7-5008-4EC6-9CE4-B875D2E97BC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ABC7AD35-F929-4101-B397-32E0B01F2EB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30912FF7-6698-457E-947F-449EB7810370}"/>
              </a:ext>
            </a:extLst>
          </p:cNvPr>
          <p:cNvSpPr>
            <a:spLocks noGrp="1" noChangeArrowheads="1"/>
          </p:cNvSpPr>
          <p:nvPr>
            <p:ph type="sldNum" sz="quarter" idx="12"/>
          </p:nvPr>
        </p:nvSpPr>
        <p:spPr>
          <a:ln/>
        </p:spPr>
        <p:txBody>
          <a:bodyPr/>
          <a:lstStyle>
            <a:lvl1pPr>
              <a:defRPr/>
            </a:lvl1pPr>
          </a:lstStyle>
          <a:p>
            <a:pPr>
              <a:defRPr/>
            </a:pPr>
            <a:fld id="{C21EA678-664F-4AB1-B241-697C0C565C89}" type="slidenum">
              <a:rPr lang="en-US" altLang="en-US"/>
              <a:pPr>
                <a:defRPr/>
              </a:pPr>
              <a:t>‹#›</a:t>
            </a:fld>
            <a:endParaRPr lang="en-US" altLang="en-US" dirty="0"/>
          </a:p>
        </p:txBody>
      </p:sp>
    </p:spTree>
    <p:extLst>
      <p:ext uri="{BB962C8B-B14F-4D97-AF65-F5344CB8AC3E}">
        <p14:creationId xmlns:p14="http://schemas.microsoft.com/office/powerpoint/2010/main" val="2329220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A26A57B-1B62-430E-844A-9F95C26EE13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91C4B090-7914-4197-9F45-CDBC8DB7EAB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6D405867-8540-4CAD-874E-B61E849B5AC4}"/>
              </a:ext>
            </a:extLst>
          </p:cNvPr>
          <p:cNvSpPr>
            <a:spLocks noGrp="1" noChangeArrowheads="1"/>
          </p:cNvSpPr>
          <p:nvPr>
            <p:ph type="sldNum" sz="quarter" idx="12"/>
          </p:nvPr>
        </p:nvSpPr>
        <p:spPr>
          <a:ln/>
        </p:spPr>
        <p:txBody>
          <a:bodyPr/>
          <a:lstStyle>
            <a:lvl1pPr>
              <a:defRPr/>
            </a:lvl1pPr>
          </a:lstStyle>
          <a:p>
            <a:pPr>
              <a:defRPr/>
            </a:pPr>
            <a:fld id="{B284CAA3-6A9A-416D-9A49-FEE7FE558D98}" type="slidenum">
              <a:rPr lang="en-US" altLang="en-US"/>
              <a:pPr>
                <a:defRPr/>
              </a:pPr>
              <a:t>‹#›</a:t>
            </a:fld>
            <a:endParaRPr lang="en-US" altLang="en-US" dirty="0"/>
          </a:p>
        </p:txBody>
      </p:sp>
    </p:spTree>
    <p:extLst>
      <p:ext uri="{BB962C8B-B14F-4D97-AF65-F5344CB8AC3E}">
        <p14:creationId xmlns:p14="http://schemas.microsoft.com/office/powerpoint/2010/main" val="568174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EAF13D4-BA97-43D8-931A-D8C232A04AC8}"/>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CECA61D8-DD33-436F-9F5C-8B4EAC03F88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E3B4231-679A-4490-B172-D4CC7C850069}"/>
              </a:ext>
            </a:extLst>
          </p:cNvPr>
          <p:cNvSpPr>
            <a:spLocks noGrp="1" noChangeArrowheads="1"/>
          </p:cNvSpPr>
          <p:nvPr>
            <p:ph type="sldNum" sz="quarter" idx="12"/>
          </p:nvPr>
        </p:nvSpPr>
        <p:spPr>
          <a:ln/>
        </p:spPr>
        <p:txBody>
          <a:bodyPr/>
          <a:lstStyle>
            <a:lvl1pPr>
              <a:defRPr/>
            </a:lvl1pPr>
          </a:lstStyle>
          <a:p>
            <a:pPr>
              <a:defRPr/>
            </a:pPr>
            <a:fld id="{A037F92B-A1BD-4E17-9343-5E0D4BF275C9}" type="slidenum">
              <a:rPr lang="en-US" altLang="en-US"/>
              <a:pPr>
                <a:defRPr/>
              </a:pPr>
              <a:t>‹#›</a:t>
            </a:fld>
            <a:endParaRPr lang="en-US" altLang="en-US" dirty="0"/>
          </a:p>
        </p:txBody>
      </p:sp>
    </p:spTree>
    <p:extLst>
      <p:ext uri="{BB962C8B-B14F-4D97-AF65-F5344CB8AC3E}">
        <p14:creationId xmlns:p14="http://schemas.microsoft.com/office/powerpoint/2010/main" val="2955569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D73AF36-2201-4ABE-853E-8FA41984F882}"/>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33CE288A-7241-4034-84D1-05F80DBBAB2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7B0D1674-0532-4625-AA54-08EB87E4A37D}"/>
              </a:ext>
            </a:extLst>
          </p:cNvPr>
          <p:cNvSpPr>
            <a:spLocks noGrp="1" noChangeArrowheads="1"/>
          </p:cNvSpPr>
          <p:nvPr>
            <p:ph type="sldNum" sz="quarter" idx="12"/>
          </p:nvPr>
        </p:nvSpPr>
        <p:spPr>
          <a:ln/>
        </p:spPr>
        <p:txBody>
          <a:bodyPr/>
          <a:lstStyle>
            <a:lvl1pPr>
              <a:defRPr/>
            </a:lvl1pPr>
          </a:lstStyle>
          <a:p>
            <a:pPr>
              <a:defRPr/>
            </a:pPr>
            <a:fld id="{30DFDD05-B138-407E-915E-FB488F2B4548}" type="slidenum">
              <a:rPr lang="en-US" altLang="en-US"/>
              <a:pPr>
                <a:defRPr/>
              </a:pPr>
              <a:t>‹#›</a:t>
            </a:fld>
            <a:endParaRPr lang="en-US" altLang="en-US" dirty="0"/>
          </a:p>
        </p:txBody>
      </p:sp>
    </p:spTree>
    <p:extLst>
      <p:ext uri="{BB962C8B-B14F-4D97-AF65-F5344CB8AC3E}">
        <p14:creationId xmlns:p14="http://schemas.microsoft.com/office/powerpoint/2010/main" val="637260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alpha val="29019"/>
          </a:srgbClr>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0936074-0C06-4DDF-9DD0-6E7765ADDB7C}"/>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34DE49B9-162C-4EBF-A7B8-BD06084357FB}"/>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AEE943DF-0B8D-45BC-A40E-706A2B94BB62}"/>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a:defRPr/>
            </a:pPr>
            <a:endParaRPr lang="en-US"/>
          </a:p>
        </p:txBody>
      </p:sp>
      <p:sp>
        <p:nvSpPr>
          <p:cNvPr id="1029" name="Rectangle 5">
            <a:extLst>
              <a:ext uri="{FF2B5EF4-FFF2-40B4-BE49-F238E27FC236}">
                <a16:creationId xmlns:a16="http://schemas.microsoft.com/office/drawing/2014/main" id="{C0CC0FFA-1DCA-4C20-A688-FF89D49EB55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a:defRPr/>
            </a:pPr>
            <a:endParaRPr lang="en-US"/>
          </a:p>
        </p:txBody>
      </p:sp>
      <p:sp>
        <p:nvSpPr>
          <p:cNvPr id="1030" name="Rectangle 6">
            <a:extLst>
              <a:ext uri="{FF2B5EF4-FFF2-40B4-BE49-F238E27FC236}">
                <a16:creationId xmlns:a16="http://schemas.microsoft.com/office/drawing/2014/main" id="{B1574D5B-9369-48F1-B1E5-DB12701AC6BB}"/>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a:defRPr/>
            </a:pPr>
            <a:fld id="{B7555BFD-276F-467F-A810-4D64C09DCE64}"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tif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gov.uk/government/publications/national-curriculum-in-england-primary-curriculum"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8D055F0F-BDB6-4E05-BEB7-302D84872641}"/>
              </a:ext>
            </a:extLst>
          </p:cNvPr>
          <p:cNvSpPr>
            <a:spLocks noGrp="1" noChangeArrowheads="1"/>
          </p:cNvSpPr>
          <p:nvPr>
            <p:ph type="ctrTitle"/>
          </p:nvPr>
        </p:nvSpPr>
        <p:spPr>
          <a:xfrm>
            <a:off x="1477963" y="3175"/>
            <a:ext cx="6546850" cy="1470025"/>
          </a:xfrm>
        </p:spPr>
        <p:txBody>
          <a:bodyPr/>
          <a:lstStyle/>
          <a:p>
            <a:pPr eaLnBrk="1" hangingPunct="1"/>
            <a:r>
              <a:rPr lang="en-GB" altLang="en-US" dirty="0">
                <a:solidFill>
                  <a:srgbClr val="FF0000"/>
                </a:solidFill>
              </a:rPr>
              <a:t>Welcome to Swans Class </a:t>
            </a:r>
            <a:endParaRPr lang="en-US" altLang="en-US" dirty="0">
              <a:solidFill>
                <a:srgbClr val="FF0000"/>
              </a:solidFill>
            </a:endParaRPr>
          </a:p>
        </p:txBody>
      </p:sp>
      <p:sp>
        <p:nvSpPr>
          <p:cNvPr id="4099" name="Rectangle 3">
            <a:extLst>
              <a:ext uri="{FF2B5EF4-FFF2-40B4-BE49-F238E27FC236}">
                <a16:creationId xmlns:a16="http://schemas.microsoft.com/office/drawing/2014/main" id="{F9883E2E-B676-4947-8736-9F3516F944E2}"/>
              </a:ext>
            </a:extLst>
          </p:cNvPr>
          <p:cNvSpPr>
            <a:spLocks noGrp="1" noChangeArrowheads="1"/>
          </p:cNvSpPr>
          <p:nvPr>
            <p:ph type="subTitle" idx="1"/>
          </p:nvPr>
        </p:nvSpPr>
        <p:spPr>
          <a:xfrm>
            <a:off x="657148" y="4884501"/>
            <a:ext cx="7708670" cy="1752600"/>
          </a:xfrm>
        </p:spPr>
        <p:txBody>
          <a:bodyPr/>
          <a:lstStyle/>
          <a:p>
            <a:pPr eaLnBrk="1" hangingPunct="1"/>
            <a:r>
              <a:rPr lang="en-GB" altLang="en-US" sz="2800" dirty="0"/>
              <a:t>This information pack will give you information about Swans Class and answer any questions you may have.</a:t>
            </a:r>
            <a:endParaRPr lang="en-US" altLang="en-US" sz="2800" dirty="0"/>
          </a:p>
        </p:txBody>
      </p:sp>
      <p:sp>
        <p:nvSpPr>
          <p:cNvPr id="4101" name="TextBox 3">
            <a:extLst>
              <a:ext uri="{FF2B5EF4-FFF2-40B4-BE49-F238E27FC236}">
                <a16:creationId xmlns:a16="http://schemas.microsoft.com/office/drawing/2014/main" id="{AFA4B5B0-70F9-422B-B117-963953E9CA40}"/>
              </a:ext>
            </a:extLst>
          </p:cNvPr>
          <p:cNvSpPr txBox="1">
            <a:spLocks noChangeArrowheads="1"/>
          </p:cNvSpPr>
          <p:nvPr/>
        </p:nvSpPr>
        <p:spPr bwMode="auto">
          <a:xfrm>
            <a:off x="4555315" y="4126113"/>
            <a:ext cx="12598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latin typeface="Comic Sans MS" panose="030F0702030302020204" pitchFamily="66" charset="0"/>
              </a:rPr>
              <a:t>Mr Lloyd </a:t>
            </a:r>
          </a:p>
        </p:txBody>
      </p:sp>
      <p:sp>
        <p:nvSpPr>
          <p:cNvPr id="4102" name="TextBox 7">
            <a:extLst>
              <a:ext uri="{FF2B5EF4-FFF2-40B4-BE49-F238E27FC236}">
                <a16:creationId xmlns:a16="http://schemas.microsoft.com/office/drawing/2014/main" id="{EC2D8AB0-A889-431F-977E-6EB5D3A00B43}"/>
              </a:ext>
            </a:extLst>
          </p:cNvPr>
          <p:cNvSpPr txBox="1">
            <a:spLocks noChangeArrowheads="1"/>
          </p:cNvSpPr>
          <p:nvPr/>
        </p:nvSpPr>
        <p:spPr bwMode="auto">
          <a:xfrm>
            <a:off x="6985794" y="4258481"/>
            <a:ext cx="20780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latin typeface="Comic Sans MS" panose="030F0702030302020204" pitchFamily="66" charset="0"/>
              </a:rPr>
              <a:t>Mrs Mason </a:t>
            </a:r>
          </a:p>
        </p:txBody>
      </p:sp>
      <p:pic>
        <p:nvPicPr>
          <p:cNvPr id="4104" name="Picture 4" descr="Manor Badge Red">
            <a:extLst>
              <a:ext uri="{FF2B5EF4-FFF2-40B4-BE49-F238E27FC236}">
                <a16:creationId xmlns:a16="http://schemas.microsoft.com/office/drawing/2014/main" id="{8947D360-6494-4D23-8540-764921532197}"/>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3118" y="134144"/>
            <a:ext cx="828060" cy="83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
            <a:extLst>
              <a:ext uri="{FF2B5EF4-FFF2-40B4-BE49-F238E27FC236}">
                <a16:creationId xmlns:a16="http://schemas.microsoft.com/office/drawing/2014/main" id="{0CEA0DBE-CBC7-4D4F-AD77-DF58123A3864}"/>
              </a:ext>
            </a:extLst>
          </p:cNvPr>
          <p:cNvSpPr txBox="1">
            <a:spLocks noChangeArrowheads="1"/>
          </p:cNvSpPr>
          <p:nvPr/>
        </p:nvSpPr>
        <p:spPr bwMode="auto">
          <a:xfrm>
            <a:off x="216090" y="1422400"/>
            <a:ext cx="3401715"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r>
              <a:rPr lang="en-GB" altLang="en-US" sz="2800" kern="0" dirty="0">
                <a:solidFill>
                  <a:srgbClr val="FF0000"/>
                </a:solidFill>
              </a:rPr>
              <a:t>Your teachers are…</a:t>
            </a:r>
            <a:endParaRPr lang="en-US" altLang="en-US" sz="2800" kern="0" dirty="0">
              <a:solidFill>
                <a:srgbClr val="FF0000"/>
              </a:solidFill>
            </a:endParaRPr>
          </a:p>
        </p:txBody>
      </p:sp>
      <p:pic>
        <p:nvPicPr>
          <p:cNvPr id="1028" name="Picture 4" descr="Mrs Paula Mason">
            <a:extLst>
              <a:ext uri="{FF2B5EF4-FFF2-40B4-BE49-F238E27FC236}">
                <a16:creationId xmlns:a16="http://schemas.microsoft.com/office/drawing/2014/main" id="{E62F2538-A493-7DCF-FB51-B7770E169C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3764" y="1473200"/>
            <a:ext cx="2489912" cy="26311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B1756E5-235E-7A33-407F-868C1AA328A9}"/>
              </a:ext>
            </a:extLst>
          </p:cNvPr>
          <p:cNvPicPr>
            <a:picLocks noChangeAspect="1"/>
          </p:cNvPicPr>
          <p:nvPr/>
        </p:nvPicPr>
        <p:blipFill>
          <a:blip r:embed="rId4"/>
          <a:srcRect l="59395" b="49574"/>
          <a:stretch>
            <a:fillRect/>
          </a:stretch>
        </p:blipFill>
        <p:spPr>
          <a:xfrm>
            <a:off x="4553821" y="1541316"/>
            <a:ext cx="1265651" cy="2491090"/>
          </a:xfrm>
          <a:prstGeom prst="rect">
            <a:avLst/>
          </a:prstGeom>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95DC603-FA23-4DE0-B215-0580E11DB00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654" t="-21846" r="11043" b="2202"/>
          <a:stretch/>
        </p:blipFill>
        <p:spPr>
          <a:xfrm>
            <a:off x="7956376" y="5676543"/>
            <a:ext cx="905541" cy="920337"/>
          </a:xfrm>
          <a:prstGeom prst="ellipse">
            <a:avLst/>
          </a:prstGeom>
          <a:solidFill>
            <a:schemeClr val="accent2">
              <a:lumMod val="20000"/>
              <a:lumOff val="80000"/>
            </a:schemeClr>
          </a:solidFill>
        </p:spPr>
      </p:pic>
      <p:sp>
        <p:nvSpPr>
          <p:cNvPr id="5123" name="Title 1">
            <a:extLst>
              <a:ext uri="{FF2B5EF4-FFF2-40B4-BE49-F238E27FC236}">
                <a16:creationId xmlns:a16="http://schemas.microsoft.com/office/drawing/2014/main" id="{936432B1-EC8F-4DEE-95C5-F387B4FCD63F}"/>
              </a:ext>
            </a:extLst>
          </p:cNvPr>
          <p:cNvSpPr>
            <a:spLocks noGrp="1" noChangeArrowheads="1"/>
          </p:cNvSpPr>
          <p:nvPr>
            <p:ph type="title"/>
          </p:nvPr>
        </p:nvSpPr>
        <p:spPr>
          <a:xfrm>
            <a:off x="107504" y="-310380"/>
            <a:ext cx="8229600" cy="1143000"/>
          </a:xfrm>
        </p:spPr>
        <p:txBody>
          <a:bodyPr/>
          <a:lstStyle/>
          <a:p>
            <a:r>
              <a:rPr lang="en-GB" altLang="en-US" dirty="0">
                <a:solidFill>
                  <a:srgbClr val="FF0000"/>
                </a:solidFill>
              </a:rPr>
              <a:t>Transition Days – </a:t>
            </a:r>
            <a:r>
              <a:rPr lang="en-GB" altLang="en-US" sz="2000" dirty="0">
                <a:solidFill>
                  <a:srgbClr val="FF0000"/>
                </a:solidFill>
              </a:rPr>
              <a:t>New year 1 and 2 pupils. </a:t>
            </a:r>
            <a:endParaRPr lang="en-GB" altLang="en-US" dirty="0">
              <a:solidFill>
                <a:srgbClr val="FF0000"/>
              </a:solidFill>
            </a:endParaRPr>
          </a:p>
        </p:txBody>
      </p:sp>
      <p:sp>
        <p:nvSpPr>
          <p:cNvPr id="5124" name="Rectangle 4">
            <a:extLst>
              <a:ext uri="{FF2B5EF4-FFF2-40B4-BE49-F238E27FC236}">
                <a16:creationId xmlns:a16="http://schemas.microsoft.com/office/drawing/2014/main" id="{495A14D6-5596-4678-A5EF-2864BE405224}"/>
              </a:ext>
            </a:extLst>
          </p:cNvPr>
          <p:cNvSpPr>
            <a:spLocks noGrp="1" noChangeArrowheads="1"/>
          </p:cNvSpPr>
          <p:nvPr>
            <p:ph idx="1"/>
          </p:nvPr>
        </p:nvSpPr>
        <p:spPr>
          <a:xfrm>
            <a:off x="179512" y="692730"/>
            <a:ext cx="8964488" cy="750120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p>
            <a:pPr marL="285750" indent="-285750">
              <a:lnSpc>
                <a:spcPct val="107000"/>
              </a:lnSpc>
              <a:spcBef>
                <a:spcPts val="1200"/>
              </a:spcBef>
              <a:spcAft>
                <a:spcPts val="800"/>
              </a:spcAft>
            </a:pPr>
            <a:r>
              <a:rPr lang="en-GB" altLang="en-US" sz="2400" dirty="0">
                <a:solidFill>
                  <a:srgbClr val="000000"/>
                </a:solidFill>
              </a:rPr>
              <a:t>Pupils have had a full day of transition.  This was a great chance for pupils to get to know the classroom, teaching staff and each other.</a:t>
            </a:r>
          </a:p>
          <a:p>
            <a:pPr marL="285750" indent="-285750">
              <a:lnSpc>
                <a:spcPct val="107000"/>
              </a:lnSpc>
              <a:spcBef>
                <a:spcPts val="1200"/>
              </a:spcBef>
              <a:spcAft>
                <a:spcPts val="800"/>
              </a:spcAft>
            </a:pPr>
            <a:r>
              <a:rPr lang="en-GB" altLang="en-US" sz="2400" dirty="0">
                <a:solidFill>
                  <a:srgbClr val="000000"/>
                </a:solidFill>
              </a:rPr>
              <a:t>Children completed a self portrait, wrote their name and completed some sentences.</a:t>
            </a:r>
          </a:p>
          <a:p>
            <a:pPr marL="285750" indent="-285750">
              <a:lnSpc>
                <a:spcPct val="107000"/>
              </a:lnSpc>
              <a:spcBef>
                <a:spcPts val="1200"/>
              </a:spcBef>
              <a:spcAft>
                <a:spcPts val="800"/>
              </a:spcAft>
            </a:pPr>
            <a:r>
              <a:rPr lang="en-GB" altLang="en-US" sz="2400" dirty="0">
                <a:solidFill>
                  <a:srgbClr val="000000"/>
                </a:solidFill>
              </a:rPr>
              <a:t>Played some short games</a:t>
            </a:r>
          </a:p>
          <a:p>
            <a:pPr marL="285750" indent="-285750">
              <a:lnSpc>
                <a:spcPct val="107000"/>
              </a:lnSpc>
              <a:spcBef>
                <a:spcPts val="1200"/>
              </a:spcBef>
              <a:spcAft>
                <a:spcPts val="800"/>
              </a:spcAft>
            </a:pPr>
            <a:r>
              <a:rPr lang="en-GB" altLang="en-US" sz="2400" dirty="0">
                <a:solidFill>
                  <a:srgbClr val="000000"/>
                </a:solidFill>
              </a:rPr>
              <a:t>Engaged with 2 stories – one they knew and one they didn’t.</a:t>
            </a:r>
          </a:p>
          <a:p>
            <a:pPr marL="285750" indent="-285750">
              <a:lnSpc>
                <a:spcPct val="107000"/>
              </a:lnSpc>
              <a:spcBef>
                <a:spcPts val="1200"/>
              </a:spcBef>
              <a:spcAft>
                <a:spcPts val="800"/>
              </a:spcAft>
            </a:pPr>
            <a:r>
              <a:rPr lang="en-GB" altLang="en-US" sz="2400" dirty="0">
                <a:solidFill>
                  <a:srgbClr val="000000"/>
                </a:solidFill>
              </a:rPr>
              <a:t>Had PE with their new classmates to build relationships</a:t>
            </a:r>
          </a:p>
          <a:p>
            <a:pPr marL="285750" indent="-285750">
              <a:lnSpc>
                <a:spcPct val="107000"/>
              </a:lnSpc>
              <a:spcBef>
                <a:spcPts val="1200"/>
              </a:spcBef>
              <a:spcAft>
                <a:spcPts val="800"/>
              </a:spcAft>
            </a:pPr>
            <a:r>
              <a:rPr lang="en-GB" altLang="en-US" sz="2400" dirty="0">
                <a:solidFill>
                  <a:srgbClr val="000000"/>
                </a:solidFill>
              </a:rPr>
              <a:t>Created their birthday cards for use throughout the year.</a:t>
            </a:r>
          </a:p>
          <a:p>
            <a:pPr marL="0" indent="0">
              <a:lnSpc>
                <a:spcPct val="107000"/>
              </a:lnSpc>
              <a:spcBef>
                <a:spcPts val="1200"/>
              </a:spcBef>
              <a:spcAft>
                <a:spcPts val="800"/>
              </a:spcAft>
              <a:buNone/>
            </a:pPr>
            <a:endParaRPr lang="en-GB" altLang="en-US" sz="2400" dirty="0">
              <a:solidFill>
                <a:srgbClr val="000000"/>
              </a:solidFill>
            </a:endParaRPr>
          </a:p>
          <a:p>
            <a:pPr marL="0" indent="0">
              <a:lnSpc>
                <a:spcPct val="107000"/>
              </a:lnSpc>
              <a:spcBef>
                <a:spcPts val="1200"/>
              </a:spcBef>
              <a:spcAft>
                <a:spcPts val="800"/>
              </a:spcAft>
              <a:buNone/>
            </a:pPr>
            <a:endParaRPr lang="en-GB" altLang="en-US" sz="2400" dirty="0">
              <a:solidFill>
                <a:srgbClr val="000000"/>
              </a:solidFill>
            </a:endParaRPr>
          </a:p>
          <a:p>
            <a:pPr marL="285750" indent="-285750">
              <a:lnSpc>
                <a:spcPct val="107000"/>
              </a:lnSpc>
              <a:spcBef>
                <a:spcPts val="1200"/>
              </a:spcBef>
              <a:spcAft>
                <a:spcPts val="800"/>
              </a:spcAft>
            </a:pPr>
            <a:endParaRPr lang="en-GB" altLang="en-US" sz="2400" dirty="0">
              <a:solidFill>
                <a:srgbClr val="000000"/>
              </a:solidFill>
            </a:endParaRPr>
          </a:p>
          <a:p>
            <a:pPr marL="0" indent="0">
              <a:lnSpc>
                <a:spcPct val="107000"/>
              </a:lnSpc>
              <a:spcBef>
                <a:spcPts val="1200"/>
              </a:spcBef>
              <a:spcAft>
                <a:spcPts val="800"/>
              </a:spcAft>
              <a:buNone/>
            </a:pPr>
            <a:endParaRPr lang="en-GB" altLang="en-US" sz="2000" dirty="0">
              <a:solidFill>
                <a:srgbClr val="00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33E2C-BCD2-5C3F-2C3E-DBB088959F79}"/>
              </a:ext>
            </a:extLst>
          </p:cNvPr>
          <p:cNvSpPr>
            <a:spLocks noGrp="1"/>
          </p:cNvSpPr>
          <p:nvPr>
            <p:ph type="title"/>
          </p:nvPr>
        </p:nvSpPr>
        <p:spPr>
          <a:xfrm>
            <a:off x="-900608" y="-171400"/>
            <a:ext cx="8229600" cy="1143000"/>
          </a:xfrm>
        </p:spPr>
        <p:txBody>
          <a:bodyPr/>
          <a:lstStyle/>
          <a:p>
            <a:r>
              <a:rPr lang="en-GB" dirty="0"/>
              <a:t>Transition in September</a:t>
            </a:r>
          </a:p>
        </p:txBody>
      </p:sp>
      <p:sp>
        <p:nvSpPr>
          <p:cNvPr id="5" name="TextBox 4">
            <a:extLst>
              <a:ext uri="{FF2B5EF4-FFF2-40B4-BE49-F238E27FC236}">
                <a16:creationId xmlns:a16="http://schemas.microsoft.com/office/drawing/2014/main" id="{6E5D3BCD-5337-4818-C4D9-8016B02D2347}"/>
              </a:ext>
            </a:extLst>
          </p:cNvPr>
          <p:cNvSpPr txBox="1"/>
          <p:nvPr/>
        </p:nvSpPr>
        <p:spPr>
          <a:xfrm>
            <a:off x="35496" y="1196752"/>
            <a:ext cx="9073008" cy="3769365"/>
          </a:xfrm>
          <a:prstGeom prst="rect">
            <a:avLst/>
          </a:prstGeom>
          <a:noFill/>
        </p:spPr>
        <p:txBody>
          <a:bodyPr wrap="square">
            <a:spAutoFit/>
          </a:bodyPr>
          <a:lstStyle/>
          <a:p>
            <a:pPr marL="285750" indent="-285750">
              <a:lnSpc>
                <a:spcPct val="107000"/>
              </a:lnSpc>
              <a:spcBef>
                <a:spcPts val="1200"/>
              </a:spcBef>
              <a:spcAft>
                <a:spcPts val="800"/>
              </a:spcAft>
              <a:buFont typeface="Arial" panose="020B0604020202020204" pitchFamily="34" charset="0"/>
              <a:buChar char="•"/>
            </a:pPr>
            <a:r>
              <a:rPr lang="en-GB" altLang="en-US" sz="1800" dirty="0">
                <a:solidFill>
                  <a:srgbClr val="000000"/>
                </a:solidFill>
              </a:rPr>
              <a:t>We will complete a range of transition activities in the first day or so to gently introduce your children back to school and to Swans Class where we will focus on settling children into school, building relationships and establishing class and school rules and expectations.  </a:t>
            </a:r>
          </a:p>
          <a:p>
            <a:pPr marL="285750" indent="-285750">
              <a:lnSpc>
                <a:spcPct val="107000"/>
              </a:lnSpc>
              <a:spcBef>
                <a:spcPts val="1200"/>
              </a:spcBef>
              <a:spcAft>
                <a:spcPts val="800"/>
              </a:spcAft>
              <a:buFont typeface="Arial" panose="020B0604020202020204" pitchFamily="34" charset="0"/>
              <a:buChar char="•"/>
            </a:pPr>
            <a:endParaRPr lang="en-GB" altLang="en-US" sz="1800" dirty="0">
              <a:solidFill>
                <a:srgbClr val="000000"/>
              </a:solidFill>
            </a:endParaRPr>
          </a:p>
          <a:p>
            <a:pPr marL="285750" indent="-285750">
              <a:lnSpc>
                <a:spcPct val="107000"/>
              </a:lnSpc>
              <a:spcBef>
                <a:spcPts val="1200"/>
              </a:spcBef>
              <a:spcAft>
                <a:spcPts val="800"/>
              </a:spcAft>
              <a:buFont typeface="Arial" panose="020B0604020202020204" pitchFamily="34" charset="0"/>
              <a:buChar char="•"/>
            </a:pPr>
            <a:r>
              <a:rPr lang="en-GB" altLang="en-US" dirty="0">
                <a:solidFill>
                  <a:srgbClr val="000000"/>
                </a:solidFill>
              </a:rPr>
              <a:t>Year 1 will have access to provision and play up until at least October half term within the day.</a:t>
            </a:r>
          </a:p>
          <a:p>
            <a:pPr marL="285750" indent="-285750">
              <a:lnSpc>
                <a:spcPct val="107000"/>
              </a:lnSpc>
              <a:spcBef>
                <a:spcPts val="1200"/>
              </a:spcBef>
              <a:spcAft>
                <a:spcPts val="800"/>
              </a:spcAft>
              <a:buFont typeface="Arial" panose="020B0604020202020204" pitchFamily="34" charset="0"/>
              <a:buChar char="•"/>
            </a:pPr>
            <a:endParaRPr lang="en-GB" altLang="en-US" sz="1800" dirty="0">
              <a:solidFill>
                <a:srgbClr val="000000"/>
              </a:solidFill>
            </a:endParaRPr>
          </a:p>
          <a:p>
            <a:pPr marL="285750" indent="-285750">
              <a:lnSpc>
                <a:spcPct val="107000"/>
              </a:lnSpc>
              <a:spcBef>
                <a:spcPts val="1200"/>
              </a:spcBef>
              <a:spcAft>
                <a:spcPts val="800"/>
              </a:spcAft>
              <a:buFont typeface="Arial" panose="020B0604020202020204" pitchFamily="34" charset="0"/>
              <a:buChar char="•"/>
            </a:pPr>
            <a:r>
              <a:rPr lang="en-GB" altLang="en-US" dirty="0">
                <a:solidFill>
                  <a:srgbClr val="000000"/>
                </a:solidFill>
              </a:rPr>
              <a:t>Year 2 will move straight into the year 2 curriculum areas they need</a:t>
            </a:r>
            <a:endParaRPr lang="en-GB" altLang="en-US" sz="1800" dirty="0">
              <a:solidFill>
                <a:srgbClr val="000000"/>
              </a:solidFill>
            </a:endParaRPr>
          </a:p>
        </p:txBody>
      </p:sp>
    </p:spTree>
    <p:extLst>
      <p:ext uri="{BB962C8B-B14F-4D97-AF65-F5344CB8AC3E}">
        <p14:creationId xmlns:p14="http://schemas.microsoft.com/office/powerpoint/2010/main" val="2142582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9B024AE1-E962-4B65-B6EF-563F13DFCDF4}"/>
              </a:ext>
            </a:extLst>
          </p:cNvPr>
          <p:cNvSpPr txBox="1">
            <a:spLocks/>
          </p:cNvSpPr>
          <p:nvPr/>
        </p:nvSpPr>
        <p:spPr>
          <a:xfrm>
            <a:off x="1259632" y="131142"/>
            <a:ext cx="6624736" cy="993775"/>
          </a:xfrm>
          <a:prstGeom prst="roundRect">
            <a:avLst>
              <a:gd name="adj" fmla="val 9639"/>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defRPr/>
            </a:pPr>
            <a:r>
              <a:rPr lang="en-GB" altLang="en-US" sz="3500" kern="0" dirty="0">
                <a:solidFill>
                  <a:srgbClr val="FF0000"/>
                </a:solidFill>
              </a:rPr>
              <a:t>On Your Child’s First Day</a:t>
            </a:r>
          </a:p>
          <a:p>
            <a:pPr eaLnBrk="1" hangingPunct="1">
              <a:defRPr/>
            </a:pPr>
            <a:r>
              <a:rPr lang="en-GB" altLang="en-US" sz="2000" kern="0" dirty="0">
                <a:solidFill>
                  <a:srgbClr val="FF0000"/>
                </a:solidFill>
              </a:rPr>
              <a:t>New year 1 and 2 pupils  </a:t>
            </a:r>
          </a:p>
        </p:txBody>
      </p:sp>
      <p:sp>
        <p:nvSpPr>
          <p:cNvPr id="6147" name="Rectangle 4">
            <a:extLst>
              <a:ext uri="{FF2B5EF4-FFF2-40B4-BE49-F238E27FC236}">
                <a16:creationId xmlns:a16="http://schemas.microsoft.com/office/drawing/2014/main" id="{14D2D9E2-68FE-4A2D-87B8-C2B14E64287A}"/>
              </a:ext>
            </a:extLst>
          </p:cNvPr>
          <p:cNvSpPr>
            <a:spLocks noChangeArrowheads="1"/>
          </p:cNvSpPr>
          <p:nvPr/>
        </p:nvSpPr>
        <p:spPr bwMode="auto">
          <a:xfrm>
            <a:off x="4427984" y="3428058"/>
            <a:ext cx="4241068" cy="3350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0" eaLnBrk="1" hangingPunct="1">
              <a:lnSpc>
                <a:spcPct val="120000"/>
              </a:lnSpc>
              <a:spcBef>
                <a:spcPct val="0"/>
              </a:spcBef>
              <a:spcAft>
                <a:spcPts val="600"/>
              </a:spcAft>
              <a:buNone/>
            </a:pPr>
            <a:r>
              <a:rPr lang="en-GB" altLang="en-US" dirty="0"/>
              <a:t>What to bring .. </a:t>
            </a:r>
          </a:p>
          <a:p>
            <a:pPr eaLnBrk="1" hangingPunct="1">
              <a:lnSpc>
                <a:spcPct val="120000"/>
              </a:lnSpc>
              <a:spcBef>
                <a:spcPct val="0"/>
              </a:spcBef>
              <a:spcAft>
                <a:spcPts val="600"/>
              </a:spcAft>
            </a:pPr>
            <a:r>
              <a:rPr lang="en-GB" altLang="en-US" sz="1800" dirty="0"/>
              <a:t>A coat </a:t>
            </a:r>
          </a:p>
          <a:p>
            <a:pPr eaLnBrk="1" hangingPunct="1">
              <a:lnSpc>
                <a:spcPct val="120000"/>
              </a:lnSpc>
              <a:spcBef>
                <a:spcPct val="0"/>
              </a:spcBef>
              <a:spcAft>
                <a:spcPts val="600"/>
              </a:spcAft>
            </a:pPr>
            <a:r>
              <a:rPr lang="en-GB" altLang="en-US" sz="1800" dirty="0"/>
              <a:t>Water bottle </a:t>
            </a:r>
          </a:p>
          <a:p>
            <a:pPr eaLnBrk="1" hangingPunct="1">
              <a:lnSpc>
                <a:spcPct val="120000"/>
              </a:lnSpc>
              <a:spcBef>
                <a:spcPct val="0"/>
              </a:spcBef>
              <a:spcAft>
                <a:spcPts val="600"/>
              </a:spcAft>
            </a:pPr>
            <a:r>
              <a:rPr lang="en-GB" altLang="en-US" sz="1800" dirty="0"/>
              <a:t>Snack </a:t>
            </a:r>
          </a:p>
          <a:p>
            <a:pPr eaLnBrk="1" hangingPunct="1">
              <a:lnSpc>
                <a:spcPct val="120000"/>
              </a:lnSpc>
              <a:spcBef>
                <a:spcPct val="0"/>
              </a:spcBef>
              <a:spcAft>
                <a:spcPts val="600"/>
              </a:spcAft>
            </a:pPr>
            <a:r>
              <a:rPr lang="en-GB" altLang="en-US" sz="1800" dirty="0"/>
              <a:t>Lunch box (if having a packed lunch)</a:t>
            </a:r>
            <a:endParaRPr lang="en-GB" altLang="en-US" sz="1400" b="1" i="1" dirty="0"/>
          </a:p>
          <a:p>
            <a:pPr eaLnBrk="1" hangingPunct="1">
              <a:lnSpc>
                <a:spcPct val="120000"/>
              </a:lnSpc>
              <a:spcBef>
                <a:spcPct val="0"/>
              </a:spcBef>
              <a:spcAft>
                <a:spcPts val="600"/>
              </a:spcAft>
            </a:pPr>
            <a:r>
              <a:rPr lang="en-GB" altLang="en-US" sz="1800" dirty="0"/>
              <a:t>A </a:t>
            </a:r>
            <a:r>
              <a:rPr lang="en-GB" altLang="en-US" sz="1800" u="sng" dirty="0"/>
              <a:t>small</a:t>
            </a:r>
            <a:r>
              <a:rPr lang="en-GB" altLang="en-US" sz="1800" dirty="0"/>
              <a:t> bag to carry reading books and snacks. </a:t>
            </a:r>
            <a:r>
              <a:rPr lang="en-GB" altLang="en-US" sz="1200" dirty="0"/>
              <a:t>Spare clothes are not needed as we have a good selection of spares in school. </a:t>
            </a:r>
            <a:endParaRPr lang="en-GB" altLang="en-US" sz="2400" dirty="0"/>
          </a:p>
        </p:txBody>
      </p:sp>
      <p:sp>
        <p:nvSpPr>
          <p:cNvPr id="5" name="Rectangle 4">
            <a:extLst>
              <a:ext uri="{FF2B5EF4-FFF2-40B4-BE49-F238E27FC236}">
                <a16:creationId xmlns:a16="http://schemas.microsoft.com/office/drawing/2014/main" id="{D58BFC60-849B-8043-ADA0-4B700DDD90B4}"/>
              </a:ext>
            </a:extLst>
          </p:cNvPr>
          <p:cNvSpPr>
            <a:spLocks noChangeArrowheads="1"/>
          </p:cNvSpPr>
          <p:nvPr/>
        </p:nvSpPr>
        <p:spPr bwMode="auto">
          <a:xfrm>
            <a:off x="400252" y="822534"/>
            <a:ext cx="4241068" cy="3795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0" eaLnBrk="1" hangingPunct="1">
              <a:lnSpc>
                <a:spcPct val="120000"/>
              </a:lnSpc>
              <a:spcBef>
                <a:spcPct val="0"/>
              </a:spcBef>
              <a:spcAft>
                <a:spcPts val="600"/>
              </a:spcAft>
              <a:buNone/>
            </a:pPr>
            <a:r>
              <a:rPr lang="en-GB" altLang="en-US" sz="2800" dirty="0"/>
              <a:t>What to wear .. </a:t>
            </a:r>
          </a:p>
          <a:p>
            <a:pPr eaLnBrk="1" hangingPunct="1">
              <a:lnSpc>
                <a:spcPct val="120000"/>
              </a:lnSpc>
              <a:spcBef>
                <a:spcPct val="0"/>
              </a:spcBef>
              <a:spcAft>
                <a:spcPts val="600"/>
              </a:spcAft>
              <a:buFont typeface="Wingdings" pitchFamily="2" charset="2"/>
              <a:buChar char="ü"/>
            </a:pPr>
            <a:r>
              <a:rPr lang="en-GB" altLang="en-US" sz="1600" dirty="0"/>
              <a:t>Full school uniform </a:t>
            </a:r>
          </a:p>
          <a:p>
            <a:pPr eaLnBrk="1" hangingPunct="1">
              <a:lnSpc>
                <a:spcPct val="120000"/>
              </a:lnSpc>
              <a:spcBef>
                <a:spcPct val="0"/>
              </a:spcBef>
              <a:spcAft>
                <a:spcPts val="600"/>
              </a:spcAft>
              <a:buFont typeface="Wingdings" pitchFamily="2" charset="2"/>
              <a:buChar char="ü"/>
            </a:pPr>
            <a:r>
              <a:rPr lang="en-GB" altLang="en-US" sz="1600" dirty="0"/>
              <a:t>Grey/black trousers or skirt</a:t>
            </a:r>
          </a:p>
          <a:p>
            <a:pPr eaLnBrk="1" hangingPunct="1">
              <a:lnSpc>
                <a:spcPct val="120000"/>
              </a:lnSpc>
              <a:spcBef>
                <a:spcPct val="0"/>
              </a:spcBef>
              <a:spcAft>
                <a:spcPts val="600"/>
              </a:spcAft>
              <a:buFont typeface="Wingdings" pitchFamily="2" charset="2"/>
              <a:buChar char="ü"/>
            </a:pPr>
            <a:r>
              <a:rPr lang="en-GB" altLang="en-US" sz="1600" dirty="0"/>
              <a:t>White shirt, t-shirt or blouse </a:t>
            </a:r>
          </a:p>
          <a:p>
            <a:pPr eaLnBrk="1" hangingPunct="1">
              <a:lnSpc>
                <a:spcPct val="120000"/>
              </a:lnSpc>
              <a:spcBef>
                <a:spcPct val="0"/>
              </a:spcBef>
              <a:spcAft>
                <a:spcPts val="600"/>
              </a:spcAft>
              <a:buFont typeface="Wingdings" pitchFamily="2" charset="2"/>
              <a:buChar char="ü"/>
            </a:pPr>
            <a:r>
              <a:rPr lang="en-GB" altLang="en-US" sz="1600" dirty="0"/>
              <a:t>Red sweatshirt or cardigan </a:t>
            </a:r>
          </a:p>
          <a:p>
            <a:pPr eaLnBrk="1" hangingPunct="1">
              <a:lnSpc>
                <a:spcPct val="120000"/>
              </a:lnSpc>
              <a:spcBef>
                <a:spcPct val="0"/>
              </a:spcBef>
              <a:spcAft>
                <a:spcPts val="600"/>
              </a:spcAft>
              <a:buFont typeface="Wingdings" pitchFamily="2" charset="2"/>
              <a:buChar char="ü"/>
            </a:pPr>
            <a:r>
              <a:rPr lang="en-GB" altLang="en-US" sz="1600" dirty="0"/>
              <a:t>Sensible black shoes </a:t>
            </a:r>
            <a:endParaRPr lang="en-GB" sz="1600" dirty="0"/>
          </a:p>
          <a:p>
            <a:pPr eaLnBrk="1" hangingPunct="1">
              <a:lnSpc>
                <a:spcPct val="120000"/>
              </a:lnSpc>
              <a:spcBef>
                <a:spcPct val="0"/>
              </a:spcBef>
              <a:spcAft>
                <a:spcPts val="600"/>
              </a:spcAft>
              <a:buFont typeface="Wingdings" pitchFamily="2" charset="2"/>
              <a:buChar char="ü"/>
            </a:pPr>
            <a:endParaRPr lang="en-GB" altLang="en-US" sz="2000" dirty="0"/>
          </a:p>
          <a:p>
            <a:pPr marL="0" indent="0" eaLnBrk="1" hangingPunct="1">
              <a:lnSpc>
                <a:spcPct val="120000"/>
              </a:lnSpc>
              <a:spcBef>
                <a:spcPct val="0"/>
              </a:spcBef>
              <a:spcAft>
                <a:spcPts val="600"/>
              </a:spcAft>
              <a:buNone/>
            </a:pPr>
            <a:endParaRPr lang="en-GB" altLang="en-US" sz="2000" dirty="0"/>
          </a:p>
          <a:p>
            <a:pPr eaLnBrk="1" hangingPunct="1">
              <a:lnSpc>
                <a:spcPct val="120000"/>
              </a:lnSpc>
              <a:spcBef>
                <a:spcPct val="0"/>
              </a:spcBef>
              <a:spcAft>
                <a:spcPts val="600"/>
              </a:spcAft>
            </a:pPr>
            <a:endParaRPr lang="en-GB" altLang="en-US" sz="1800" dirty="0"/>
          </a:p>
        </p:txBody>
      </p:sp>
      <p:pic>
        <p:nvPicPr>
          <p:cNvPr id="4" name="Picture 3">
            <a:extLst>
              <a:ext uri="{FF2B5EF4-FFF2-40B4-BE49-F238E27FC236}">
                <a16:creationId xmlns:a16="http://schemas.microsoft.com/office/drawing/2014/main" id="{F80D405F-B0E4-C641-BCFC-DA0D7170F160}"/>
              </a:ext>
            </a:extLst>
          </p:cNvPr>
          <p:cNvPicPr>
            <a:picLocks noChangeAspect="1"/>
          </p:cNvPicPr>
          <p:nvPr/>
        </p:nvPicPr>
        <p:blipFill rotWithShape="1">
          <a:blip r:embed="rId2"/>
          <a:srcRect b="11163"/>
          <a:stretch/>
        </p:blipFill>
        <p:spPr>
          <a:xfrm>
            <a:off x="611560" y="3717032"/>
            <a:ext cx="2959100" cy="2448272"/>
          </a:xfrm>
          <a:prstGeom prst="rect">
            <a:avLst/>
          </a:prstGeom>
        </p:spPr>
      </p:pic>
      <p:grpSp>
        <p:nvGrpSpPr>
          <p:cNvPr id="7" name="Group 6">
            <a:extLst>
              <a:ext uri="{FF2B5EF4-FFF2-40B4-BE49-F238E27FC236}">
                <a16:creationId xmlns:a16="http://schemas.microsoft.com/office/drawing/2014/main" id="{966C63CA-875F-DD49-9BB3-C63E284880C0}"/>
              </a:ext>
            </a:extLst>
          </p:cNvPr>
          <p:cNvGrpSpPr/>
          <p:nvPr/>
        </p:nvGrpSpPr>
        <p:grpSpPr>
          <a:xfrm>
            <a:off x="6660232" y="1340767"/>
            <a:ext cx="2171204" cy="1966961"/>
            <a:chOff x="5831769" y="734790"/>
            <a:chExt cx="3035300" cy="2679700"/>
          </a:xfrm>
        </p:grpSpPr>
        <p:pic>
          <p:nvPicPr>
            <p:cNvPr id="3" name="Picture 2">
              <a:extLst>
                <a:ext uri="{FF2B5EF4-FFF2-40B4-BE49-F238E27FC236}">
                  <a16:creationId xmlns:a16="http://schemas.microsoft.com/office/drawing/2014/main" id="{B5FAFCB8-02E8-AA43-B694-10A552007A6E}"/>
                </a:ext>
              </a:extLst>
            </p:cNvPr>
            <p:cNvPicPr>
              <a:picLocks noChangeAspect="1"/>
            </p:cNvPicPr>
            <p:nvPr/>
          </p:nvPicPr>
          <p:blipFill>
            <a:blip r:embed="rId3"/>
            <a:stretch>
              <a:fillRect/>
            </a:stretch>
          </p:blipFill>
          <p:spPr>
            <a:xfrm>
              <a:off x="5831769" y="734790"/>
              <a:ext cx="3035300" cy="2679700"/>
            </a:xfrm>
            <a:prstGeom prst="rect">
              <a:avLst/>
            </a:prstGeom>
          </p:spPr>
        </p:pic>
        <p:sp>
          <p:nvSpPr>
            <p:cNvPr id="6" name="Triangle 5">
              <a:extLst>
                <a:ext uri="{FF2B5EF4-FFF2-40B4-BE49-F238E27FC236}">
                  <a16:creationId xmlns:a16="http://schemas.microsoft.com/office/drawing/2014/main" id="{E32B67F8-4B03-B945-B53B-FEA099353A47}"/>
                </a:ext>
              </a:extLst>
            </p:cNvPr>
            <p:cNvSpPr/>
            <p:nvPr/>
          </p:nvSpPr>
          <p:spPr>
            <a:xfrm rot="10800000">
              <a:off x="6732240" y="1628800"/>
              <a:ext cx="144016" cy="288032"/>
            </a:xfrm>
            <a:prstGeom prst="triangle">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9" name="Triangle 8">
              <a:extLst>
                <a:ext uri="{FF2B5EF4-FFF2-40B4-BE49-F238E27FC236}">
                  <a16:creationId xmlns:a16="http://schemas.microsoft.com/office/drawing/2014/main" id="{7A69DE56-EDCA-5847-8BFD-39566100B9D8}"/>
                </a:ext>
              </a:extLst>
            </p:cNvPr>
            <p:cNvSpPr/>
            <p:nvPr/>
          </p:nvSpPr>
          <p:spPr>
            <a:xfrm rot="10800000">
              <a:off x="7812359" y="1759248"/>
              <a:ext cx="288032" cy="288032"/>
            </a:xfrm>
            <a:prstGeom prst="triangle">
              <a:avLst/>
            </a:prstGeom>
            <a:solidFill>
              <a:srgbClr val="FF0000"/>
            </a:solidFill>
            <a:ln>
              <a:solidFill>
                <a:srgbClr val="FF0000"/>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grpSp>
    </p:spTree>
    <p:extLst>
      <p:ext uri="{BB962C8B-B14F-4D97-AF65-F5344CB8AC3E}">
        <p14:creationId xmlns:p14="http://schemas.microsoft.com/office/powerpoint/2010/main" val="4243029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9B024AE1-E962-4B65-B6EF-563F13DFCDF4}"/>
              </a:ext>
            </a:extLst>
          </p:cNvPr>
          <p:cNvSpPr txBox="1">
            <a:spLocks/>
          </p:cNvSpPr>
          <p:nvPr/>
        </p:nvSpPr>
        <p:spPr>
          <a:xfrm>
            <a:off x="-1476672" y="-85387"/>
            <a:ext cx="8220075" cy="993775"/>
          </a:xfrm>
          <a:prstGeom prst="roundRect">
            <a:avLst>
              <a:gd name="adj" fmla="val 9639"/>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defRPr/>
            </a:pPr>
            <a:r>
              <a:rPr lang="en-GB" altLang="en-US" sz="3500" kern="0" dirty="0">
                <a:solidFill>
                  <a:srgbClr val="FF0000"/>
                </a:solidFill>
              </a:rPr>
              <a:t>First Day in Swans/Yr2 </a:t>
            </a:r>
          </a:p>
        </p:txBody>
      </p:sp>
      <p:sp>
        <p:nvSpPr>
          <p:cNvPr id="6147" name="Rectangle 4">
            <a:extLst>
              <a:ext uri="{FF2B5EF4-FFF2-40B4-BE49-F238E27FC236}">
                <a16:creationId xmlns:a16="http://schemas.microsoft.com/office/drawing/2014/main" id="{14D2D9E2-68FE-4A2D-87B8-C2B14E64287A}"/>
              </a:ext>
            </a:extLst>
          </p:cNvPr>
          <p:cNvSpPr>
            <a:spLocks noChangeArrowheads="1"/>
          </p:cNvSpPr>
          <p:nvPr/>
        </p:nvSpPr>
        <p:spPr bwMode="auto">
          <a:xfrm>
            <a:off x="0" y="686207"/>
            <a:ext cx="9108504" cy="582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0"/>
              </a:spcBef>
              <a:spcAft>
                <a:spcPts val="600"/>
              </a:spcAft>
            </a:pPr>
            <a:r>
              <a:rPr lang="en-GB" altLang="en-US" sz="1800" dirty="0"/>
              <a:t>School starts at  </a:t>
            </a:r>
            <a:r>
              <a:rPr lang="en-GB" altLang="en-US" sz="1800" b="1" dirty="0"/>
              <a:t>8:50 am </a:t>
            </a:r>
          </a:p>
          <a:p>
            <a:pPr eaLnBrk="1" hangingPunct="1">
              <a:lnSpc>
                <a:spcPct val="120000"/>
              </a:lnSpc>
              <a:spcBef>
                <a:spcPct val="0"/>
              </a:spcBef>
              <a:spcAft>
                <a:spcPts val="600"/>
              </a:spcAft>
            </a:pPr>
            <a:r>
              <a:rPr lang="en-GB" altLang="en-US" sz="1800" dirty="0"/>
              <a:t>Children will line up outside (this will be a slight change for Recpetion children coming into year 1) </a:t>
            </a:r>
          </a:p>
          <a:p>
            <a:pPr eaLnBrk="1" hangingPunct="1">
              <a:lnSpc>
                <a:spcPct val="120000"/>
              </a:lnSpc>
              <a:spcBef>
                <a:spcPct val="0"/>
              </a:spcBef>
              <a:spcAft>
                <a:spcPts val="600"/>
              </a:spcAft>
            </a:pPr>
            <a:r>
              <a:rPr lang="en-GB" altLang="en-US" sz="1800" dirty="0"/>
              <a:t>Children will walk into the school building, hang their coats up and walk into their classroom independently. A teacher will be around to guide the children and offer support where needed.</a:t>
            </a:r>
          </a:p>
          <a:p>
            <a:pPr eaLnBrk="1" hangingPunct="1">
              <a:lnSpc>
                <a:spcPct val="120000"/>
              </a:lnSpc>
              <a:spcBef>
                <a:spcPct val="0"/>
              </a:spcBef>
              <a:spcAft>
                <a:spcPts val="600"/>
              </a:spcAft>
            </a:pPr>
            <a:r>
              <a:rPr lang="en-GB" altLang="en-US" sz="1400" dirty="0"/>
              <a:t>If you arrive after 8.50am please bring your child to the main reception, where they will be signed in. </a:t>
            </a:r>
          </a:p>
          <a:p>
            <a:pPr marL="0" indent="0" eaLnBrk="1" hangingPunct="1">
              <a:lnSpc>
                <a:spcPct val="120000"/>
              </a:lnSpc>
              <a:spcBef>
                <a:spcPct val="0"/>
              </a:spcBef>
              <a:spcAft>
                <a:spcPts val="600"/>
              </a:spcAft>
              <a:buNone/>
            </a:pPr>
            <a:endParaRPr lang="en-GB" altLang="en-US" sz="1400" dirty="0"/>
          </a:p>
          <a:p>
            <a:pPr eaLnBrk="1" hangingPunct="1">
              <a:lnSpc>
                <a:spcPct val="120000"/>
              </a:lnSpc>
              <a:spcBef>
                <a:spcPct val="0"/>
              </a:spcBef>
              <a:spcAft>
                <a:spcPts val="600"/>
              </a:spcAft>
            </a:pPr>
            <a:r>
              <a:rPr lang="en-GB" altLang="en-US" sz="1800" dirty="0"/>
              <a:t>School finishes at</a:t>
            </a:r>
            <a:r>
              <a:rPr lang="en-GB" altLang="en-US" sz="1800" b="1" dirty="0"/>
              <a:t> 3:20pm</a:t>
            </a:r>
            <a:r>
              <a:rPr lang="en-GB" altLang="en-US" sz="1800" dirty="0"/>
              <a:t>. Please collect your child from the playground. I will need to see you or the named person that is collecting your child before I let them leave the line. Please do not encourage them to run to you before I’ve let them go and made eye contact with the person collecting. Please note that the end of the day is very busy so we expect child to remain with their parents once dismissed. </a:t>
            </a:r>
          </a:p>
          <a:p>
            <a:pPr eaLnBrk="1" hangingPunct="1">
              <a:lnSpc>
                <a:spcPct val="120000"/>
              </a:lnSpc>
              <a:spcBef>
                <a:spcPct val="0"/>
              </a:spcBef>
              <a:spcAft>
                <a:spcPts val="600"/>
              </a:spcAft>
            </a:pPr>
            <a:endParaRPr lang="en-GB" altLang="en-US" sz="1800" dirty="0"/>
          </a:p>
          <a:p>
            <a:pPr eaLnBrk="1" hangingPunct="1">
              <a:lnSpc>
                <a:spcPct val="120000"/>
              </a:lnSpc>
              <a:spcBef>
                <a:spcPct val="0"/>
              </a:spcBef>
              <a:spcAft>
                <a:spcPts val="600"/>
              </a:spcAft>
            </a:pPr>
            <a:r>
              <a:rPr lang="en-GB" altLang="en-US" sz="1800" dirty="0"/>
              <a:t> If your child is going home with someone different then the school will need permission before we let them go. </a:t>
            </a:r>
          </a:p>
        </p:txBody>
      </p:sp>
      <p:pic>
        <p:nvPicPr>
          <p:cNvPr id="6148" name="Picture 2">
            <a:extLst>
              <a:ext uri="{FF2B5EF4-FFF2-40B4-BE49-F238E27FC236}">
                <a16:creationId xmlns:a16="http://schemas.microsoft.com/office/drawing/2014/main" id="{80EE8949-0DF2-49F3-89E0-94D141B9267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0630" y="34407"/>
            <a:ext cx="1034165" cy="1033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2A36DC57-437E-4157-B4F6-429C3FC3FF6E}"/>
              </a:ext>
            </a:extLst>
          </p:cNvPr>
          <p:cNvSpPr txBox="1">
            <a:spLocks/>
          </p:cNvSpPr>
          <p:nvPr/>
        </p:nvSpPr>
        <p:spPr>
          <a:xfrm>
            <a:off x="-2484784" y="-171400"/>
            <a:ext cx="8220075" cy="993775"/>
          </a:xfrm>
          <a:prstGeom prst="roundRect">
            <a:avLst>
              <a:gd name="adj" fmla="val 9639"/>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defRPr/>
            </a:pPr>
            <a:r>
              <a:rPr lang="en-GB" altLang="en-US" kern="0" dirty="0">
                <a:solidFill>
                  <a:srgbClr val="FF0000"/>
                </a:solidFill>
              </a:rPr>
              <a:t>Breaktimes</a:t>
            </a:r>
            <a:endParaRPr lang="en-GB" altLang="en-US" sz="3500" kern="0" dirty="0">
              <a:solidFill>
                <a:srgbClr val="FF0000"/>
              </a:solidFill>
            </a:endParaRPr>
          </a:p>
        </p:txBody>
      </p:sp>
      <p:sp>
        <p:nvSpPr>
          <p:cNvPr id="7171" name="Rectangle 4">
            <a:extLst>
              <a:ext uri="{FF2B5EF4-FFF2-40B4-BE49-F238E27FC236}">
                <a16:creationId xmlns:a16="http://schemas.microsoft.com/office/drawing/2014/main" id="{1E45B861-D7BD-4972-B646-2DB3BCA01C11}"/>
              </a:ext>
            </a:extLst>
          </p:cNvPr>
          <p:cNvSpPr>
            <a:spLocks noChangeArrowheads="1"/>
          </p:cNvSpPr>
          <p:nvPr/>
        </p:nvSpPr>
        <p:spPr bwMode="auto">
          <a:xfrm>
            <a:off x="179512" y="703177"/>
            <a:ext cx="8784976" cy="5518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0"/>
              </a:spcBef>
              <a:spcAft>
                <a:spcPts val="600"/>
              </a:spcAft>
            </a:pPr>
            <a:r>
              <a:rPr lang="en-GB" altLang="en-US" sz="1700" dirty="0"/>
              <a:t>The children have a morning break at 10:30am.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Pupils will need to bring their own bottles into school. Water is preferred but if your child really doesn’t like water then weak sugar free squash is allowed in a water bottle. </a:t>
            </a:r>
          </a:p>
          <a:p>
            <a:pPr eaLnBrk="1" hangingPunct="1">
              <a:lnSpc>
                <a:spcPct val="120000"/>
              </a:lnSpc>
              <a:spcBef>
                <a:spcPct val="0"/>
              </a:spcBef>
              <a:spcAft>
                <a:spcPts val="600"/>
              </a:spcAft>
            </a:pPr>
            <a:r>
              <a:rPr lang="en-GB" altLang="en-US" sz="1700" dirty="0"/>
              <a:t> </a:t>
            </a:r>
          </a:p>
          <a:p>
            <a:pPr eaLnBrk="1" hangingPunct="1">
              <a:lnSpc>
                <a:spcPct val="120000"/>
              </a:lnSpc>
              <a:spcBef>
                <a:spcPct val="0"/>
              </a:spcBef>
              <a:spcAft>
                <a:spcPts val="600"/>
              </a:spcAft>
            </a:pPr>
            <a:r>
              <a:rPr lang="en-GB" altLang="en-US" sz="1700" b="1" dirty="0"/>
              <a:t>Snacks-</a:t>
            </a:r>
            <a:r>
              <a:rPr lang="en-GB" altLang="en-US" sz="1700" dirty="0"/>
              <a:t> we would encourage children to bring a healthy snack (fruit preferably) to eat during break time. Chocolate and/or crisps are not allowed and your child will be asked to keep these in their bag to take back home. </a:t>
            </a:r>
          </a:p>
          <a:p>
            <a:pPr eaLnBrk="1" hangingPunct="1">
              <a:lnSpc>
                <a:spcPct val="120000"/>
              </a:lnSpc>
              <a:spcBef>
                <a:spcPct val="0"/>
              </a:spcBef>
              <a:spcAft>
                <a:spcPts val="600"/>
              </a:spcAft>
            </a:pPr>
            <a:r>
              <a:rPr lang="en-GB" altLang="en-US" sz="1700" dirty="0"/>
              <a:t>Please note we are a nut free school so children will not be allowed any foods containing nuts.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We also have an afternoon break in KS1 to separate the two afternoon lessons.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Please ensure your child has a waterproof coat with them throughout the autumn and winter months especially</a:t>
            </a:r>
          </a:p>
        </p:txBody>
      </p:sp>
      <p:pic>
        <p:nvPicPr>
          <p:cNvPr id="7172" name="Picture 2">
            <a:extLst>
              <a:ext uri="{FF2B5EF4-FFF2-40B4-BE49-F238E27FC236}">
                <a16:creationId xmlns:a16="http://schemas.microsoft.com/office/drawing/2014/main" id="{34EC0998-C2B5-4F0E-AF06-9C625A5C1C3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5773277"/>
            <a:ext cx="2254945" cy="1103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2A36DC57-437E-4157-B4F6-429C3FC3FF6E}"/>
              </a:ext>
            </a:extLst>
          </p:cNvPr>
          <p:cNvSpPr txBox="1">
            <a:spLocks/>
          </p:cNvSpPr>
          <p:nvPr/>
        </p:nvSpPr>
        <p:spPr>
          <a:xfrm>
            <a:off x="-2484784" y="-171400"/>
            <a:ext cx="8220075" cy="993775"/>
          </a:xfrm>
          <a:prstGeom prst="roundRect">
            <a:avLst>
              <a:gd name="adj" fmla="val 9639"/>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defRPr/>
            </a:pPr>
            <a:r>
              <a:rPr lang="en-GB" altLang="en-US" kern="0" dirty="0">
                <a:solidFill>
                  <a:srgbClr val="FF0000"/>
                </a:solidFill>
              </a:rPr>
              <a:t>Lunchtimes</a:t>
            </a:r>
            <a:endParaRPr lang="en-GB" altLang="en-US" sz="3500" kern="0" dirty="0">
              <a:solidFill>
                <a:srgbClr val="FF0000"/>
              </a:solidFill>
            </a:endParaRPr>
          </a:p>
        </p:txBody>
      </p:sp>
      <p:sp>
        <p:nvSpPr>
          <p:cNvPr id="7171" name="Rectangle 4">
            <a:extLst>
              <a:ext uri="{FF2B5EF4-FFF2-40B4-BE49-F238E27FC236}">
                <a16:creationId xmlns:a16="http://schemas.microsoft.com/office/drawing/2014/main" id="{1E45B861-D7BD-4972-B646-2DB3BCA01C11}"/>
              </a:ext>
            </a:extLst>
          </p:cNvPr>
          <p:cNvSpPr>
            <a:spLocks noChangeArrowheads="1"/>
          </p:cNvSpPr>
          <p:nvPr/>
        </p:nvSpPr>
        <p:spPr bwMode="auto">
          <a:xfrm>
            <a:off x="251520" y="695978"/>
            <a:ext cx="8784976" cy="5204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0"/>
              </a:spcBef>
              <a:spcAft>
                <a:spcPts val="600"/>
              </a:spcAft>
            </a:pPr>
            <a:r>
              <a:rPr lang="en-GB" altLang="en-US" sz="1700" dirty="0"/>
              <a:t>Lunchtime for Swans will be – 12:00pm-1:00pm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All pupils in Swans class are entitled to a free school lunch that must be selected via Parent Pay pay.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Children will not be able to change their order once received by the kitchen.</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Children may bring packed lunches if they wish however we would encourage pupils to try school dinners and would ask parents to speak to Swans staff if there are any concerns regarding school lunches.  A lunch menu will be sent home termly.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Please note we are a nut free school so children will not be allowed any foods containing nuts. </a:t>
            </a:r>
          </a:p>
          <a:p>
            <a:pPr eaLnBrk="1" hangingPunct="1">
              <a:lnSpc>
                <a:spcPct val="120000"/>
              </a:lnSpc>
              <a:spcBef>
                <a:spcPct val="0"/>
              </a:spcBef>
              <a:spcAft>
                <a:spcPts val="600"/>
              </a:spcAft>
            </a:pPr>
            <a:endParaRPr lang="en-GB" altLang="en-US" sz="1700" dirty="0"/>
          </a:p>
        </p:txBody>
      </p:sp>
      <p:pic>
        <p:nvPicPr>
          <p:cNvPr id="3" name="Picture 2">
            <a:extLst>
              <a:ext uri="{FF2B5EF4-FFF2-40B4-BE49-F238E27FC236}">
                <a16:creationId xmlns:a16="http://schemas.microsoft.com/office/drawing/2014/main" id="{7E53B8EC-511E-D141-96AB-BDC96A763EA4}"/>
              </a:ext>
            </a:extLst>
          </p:cNvPr>
          <p:cNvPicPr>
            <a:picLocks noChangeAspect="1"/>
          </p:cNvPicPr>
          <p:nvPr/>
        </p:nvPicPr>
        <p:blipFill>
          <a:blip r:embed="rId2"/>
          <a:stretch>
            <a:fillRect/>
          </a:stretch>
        </p:blipFill>
        <p:spPr>
          <a:xfrm>
            <a:off x="7020271" y="5420476"/>
            <a:ext cx="2140661" cy="1437524"/>
          </a:xfrm>
          <a:prstGeom prst="rect">
            <a:avLst/>
          </a:prstGeom>
        </p:spPr>
      </p:pic>
    </p:spTree>
    <p:extLst>
      <p:ext uri="{BB962C8B-B14F-4D97-AF65-F5344CB8AC3E}">
        <p14:creationId xmlns:p14="http://schemas.microsoft.com/office/powerpoint/2010/main" val="1382139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EB223037-E165-4BF0-B576-59CE89FD64BC}"/>
              </a:ext>
            </a:extLst>
          </p:cNvPr>
          <p:cNvSpPr txBox="1">
            <a:spLocks/>
          </p:cNvSpPr>
          <p:nvPr/>
        </p:nvSpPr>
        <p:spPr>
          <a:xfrm>
            <a:off x="-3132856" y="-161926"/>
            <a:ext cx="8220075" cy="993775"/>
          </a:xfrm>
          <a:prstGeom prst="roundRect">
            <a:avLst>
              <a:gd name="adj" fmla="val 9639"/>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defRPr/>
            </a:pPr>
            <a:r>
              <a:rPr lang="en-GB" altLang="en-US" kern="0" dirty="0">
                <a:solidFill>
                  <a:srgbClr val="FF0000"/>
                </a:solidFill>
              </a:rPr>
              <a:t>Health</a:t>
            </a:r>
          </a:p>
        </p:txBody>
      </p:sp>
      <p:sp>
        <p:nvSpPr>
          <p:cNvPr id="8195" name="Rectangle 4">
            <a:extLst>
              <a:ext uri="{FF2B5EF4-FFF2-40B4-BE49-F238E27FC236}">
                <a16:creationId xmlns:a16="http://schemas.microsoft.com/office/drawing/2014/main" id="{B25DF141-B1DC-4ACC-B315-5D3208FD8579}"/>
              </a:ext>
            </a:extLst>
          </p:cNvPr>
          <p:cNvSpPr>
            <a:spLocks noChangeArrowheads="1"/>
          </p:cNvSpPr>
          <p:nvPr/>
        </p:nvSpPr>
        <p:spPr bwMode="auto">
          <a:xfrm>
            <a:off x="107504" y="692696"/>
            <a:ext cx="6768752" cy="4505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0"/>
              </a:spcBef>
              <a:spcAft>
                <a:spcPts val="600"/>
              </a:spcAft>
            </a:pPr>
            <a:r>
              <a:rPr lang="en-GB" altLang="en-US" sz="1700" dirty="0"/>
              <a:t>Staff need to be aware of your child’s medical background, in particular, any allergies (e.g. bee stings, dairy food), any dietary restrictions (e.g. vegetarian) and any medical conditions that are important for us to know (e.g. asthma or eczema).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It is imperative that all inhalers are kept in school and are up-to-date.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Children can suddenly become ill and therefore it is important that we know we can contact you or another adult/relative at all times. Please ensure that the school is kept up to date with your contact details. If your child is unable to attend school due to illness, please telephone the school office to let us know.</a:t>
            </a:r>
          </a:p>
        </p:txBody>
      </p:sp>
      <p:pic>
        <p:nvPicPr>
          <p:cNvPr id="8196" name="Picture 2">
            <a:extLst>
              <a:ext uri="{FF2B5EF4-FFF2-40B4-BE49-F238E27FC236}">
                <a16:creationId xmlns:a16="http://schemas.microsoft.com/office/drawing/2014/main" id="{F36588DE-8A39-491C-A1B5-0FD973C26D2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68902" y="0"/>
            <a:ext cx="2189162" cy="265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C5AA8608-E816-4D20-8ED9-6958F460CD20}"/>
              </a:ext>
            </a:extLst>
          </p:cNvPr>
          <p:cNvSpPr txBox="1">
            <a:spLocks/>
          </p:cNvSpPr>
          <p:nvPr/>
        </p:nvSpPr>
        <p:spPr>
          <a:xfrm>
            <a:off x="-2772816" y="-111813"/>
            <a:ext cx="8220075" cy="993775"/>
          </a:xfrm>
          <a:prstGeom prst="roundRect">
            <a:avLst>
              <a:gd name="adj" fmla="val 9639"/>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defRPr/>
            </a:pPr>
            <a:r>
              <a:rPr lang="en-GB" altLang="en-US" kern="0" dirty="0">
                <a:solidFill>
                  <a:srgbClr val="FF0000"/>
                </a:solidFill>
              </a:rPr>
              <a:t>Reading</a:t>
            </a:r>
            <a:endParaRPr lang="en-GB" altLang="en-US" sz="3500" kern="0" dirty="0">
              <a:solidFill>
                <a:srgbClr val="FF0000"/>
              </a:solidFill>
            </a:endParaRPr>
          </a:p>
        </p:txBody>
      </p:sp>
      <p:sp>
        <p:nvSpPr>
          <p:cNvPr id="9219" name="Rectangle 4">
            <a:extLst>
              <a:ext uri="{FF2B5EF4-FFF2-40B4-BE49-F238E27FC236}">
                <a16:creationId xmlns:a16="http://schemas.microsoft.com/office/drawing/2014/main" id="{620B9139-8422-445E-9121-055B908E5AB5}"/>
              </a:ext>
            </a:extLst>
          </p:cNvPr>
          <p:cNvSpPr>
            <a:spLocks noChangeArrowheads="1"/>
          </p:cNvSpPr>
          <p:nvPr/>
        </p:nvSpPr>
        <p:spPr bwMode="auto">
          <a:xfrm>
            <a:off x="210688" y="1064283"/>
            <a:ext cx="8933312" cy="374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0"/>
              </a:spcBef>
              <a:spcAft>
                <a:spcPts val="600"/>
              </a:spcAft>
            </a:pPr>
            <a:r>
              <a:rPr lang="en-GB" altLang="en-US" sz="1800" dirty="0"/>
              <a:t>At school, your child will be given or will be able to choose a reading book from the school or class library system which they will take home daily. We ask that this book is returned each day to school. </a:t>
            </a:r>
          </a:p>
          <a:p>
            <a:pPr eaLnBrk="1" hangingPunct="1">
              <a:lnSpc>
                <a:spcPct val="120000"/>
              </a:lnSpc>
              <a:spcBef>
                <a:spcPct val="0"/>
              </a:spcBef>
              <a:spcAft>
                <a:spcPts val="600"/>
              </a:spcAft>
            </a:pPr>
            <a:endParaRPr lang="en-GB" altLang="en-US" sz="1800" dirty="0"/>
          </a:p>
          <a:p>
            <a:pPr eaLnBrk="1" hangingPunct="1">
              <a:lnSpc>
                <a:spcPct val="120000"/>
              </a:lnSpc>
              <a:spcBef>
                <a:spcPct val="0"/>
              </a:spcBef>
              <a:spcAft>
                <a:spcPts val="600"/>
              </a:spcAft>
            </a:pPr>
            <a:r>
              <a:rPr lang="en-GB" altLang="en-US" sz="1800" dirty="0"/>
              <a:t>Reading Record books will be sent home along with a reading book. Please ensure that each time your child reads, that the book is completed with a comment. When we listen to your child read in school we will also sign the book and add any relevant comments.</a:t>
            </a:r>
          </a:p>
          <a:p>
            <a:pPr marL="0" indent="0" eaLnBrk="1" hangingPunct="1">
              <a:lnSpc>
                <a:spcPct val="120000"/>
              </a:lnSpc>
              <a:spcBef>
                <a:spcPct val="0"/>
              </a:spcBef>
              <a:spcAft>
                <a:spcPts val="600"/>
              </a:spcAft>
              <a:buNone/>
            </a:pPr>
            <a:r>
              <a:rPr lang="en-GB" altLang="en-US" sz="1800" dirty="0"/>
              <a:t> </a:t>
            </a:r>
          </a:p>
          <a:p>
            <a:pPr eaLnBrk="1" hangingPunct="1">
              <a:lnSpc>
                <a:spcPct val="120000"/>
              </a:lnSpc>
              <a:spcBef>
                <a:spcPct val="0"/>
              </a:spcBef>
              <a:spcAft>
                <a:spcPts val="600"/>
              </a:spcAft>
            </a:pPr>
            <a:r>
              <a:rPr lang="en-GB" altLang="en-US" sz="1800" dirty="0"/>
              <a:t>Books will be changed and reading recorded books signed weekly by staff. </a:t>
            </a:r>
          </a:p>
        </p:txBody>
      </p:sp>
      <p:pic>
        <p:nvPicPr>
          <p:cNvPr id="9220" name="Picture 4">
            <a:extLst>
              <a:ext uri="{FF2B5EF4-FFF2-40B4-BE49-F238E27FC236}">
                <a16:creationId xmlns:a16="http://schemas.microsoft.com/office/drawing/2014/main" id="{2C1B2F84-958D-49EF-824A-EBEB294C1B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85458" y="4826337"/>
            <a:ext cx="1173083" cy="203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6832D588-4494-4337-B257-CE0F7B41DE51}"/>
              </a:ext>
            </a:extLst>
          </p:cNvPr>
          <p:cNvPicPr>
            <a:picLocks noChangeAspect="1"/>
          </p:cNvPicPr>
          <p:nvPr/>
        </p:nvPicPr>
        <p:blipFill>
          <a:blip r:embed="rId2">
            <a:extLst>
              <a:ext uri="{28A0092B-C50C-407E-A947-70E740481C1C}">
                <a14:useLocalDpi xmlns:a14="http://schemas.microsoft.com/office/drawing/2010/main" val="0"/>
              </a:ext>
            </a:extLst>
          </a:blip>
          <a:srcRect l="9045" t="15547" r="9599" b="5704"/>
          <a:stretch>
            <a:fillRect/>
          </a:stretch>
        </p:blipFill>
        <p:spPr bwMode="auto">
          <a:xfrm>
            <a:off x="139700" y="332656"/>
            <a:ext cx="8864600"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B976318-04DB-9843-ADA6-B4A3E133A6C4}"/>
              </a:ext>
            </a:extLst>
          </p:cNvPr>
          <p:cNvSpPr txBox="1"/>
          <p:nvPr/>
        </p:nvSpPr>
        <p:spPr>
          <a:xfrm>
            <a:off x="827584" y="5373216"/>
            <a:ext cx="7932812" cy="951543"/>
          </a:xfrm>
          <a:prstGeom prst="rect">
            <a:avLst/>
          </a:prstGeom>
          <a:noFill/>
        </p:spPr>
        <p:txBody>
          <a:bodyPr wrap="square" rtlCol="0">
            <a:spAutoFit/>
          </a:bodyPr>
          <a:lstStyle/>
          <a:p>
            <a:pPr eaLnBrk="1" hangingPunct="1">
              <a:lnSpc>
                <a:spcPct val="120000"/>
              </a:lnSpc>
              <a:spcAft>
                <a:spcPts val="600"/>
              </a:spcAft>
            </a:pPr>
            <a:r>
              <a:rPr lang="en-GB" altLang="en-US" sz="1600" dirty="0">
                <a:latin typeface="+mj-lt"/>
              </a:rPr>
              <a:t>You can help support your child’s reading development by listening to them read, reading to them yourself and sharing a variety of books at home. We value your support and encourage you to contribute to your child’s reading diary.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6683F9AE-D325-4D12-9E27-99DBF7C45E2C}"/>
              </a:ext>
            </a:extLst>
          </p:cNvPr>
          <p:cNvSpPr>
            <a:spLocks noGrp="1" noChangeArrowheads="1"/>
          </p:cNvSpPr>
          <p:nvPr>
            <p:ph type="title"/>
          </p:nvPr>
        </p:nvSpPr>
        <p:spPr>
          <a:xfrm>
            <a:off x="-3021013" y="-315913"/>
            <a:ext cx="8229600" cy="1143000"/>
          </a:xfrm>
        </p:spPr>
        <p:txBody>
          <a:bodyPr/>
          <a:lstStyle/>
          <a:p>
            <a:pPr eaLnBrk="1" hangingPunct="1"/>
            <a:r>
              <a:rPr lang="en-GB" altLang="en-US" dirty="0">
                <a:solidFill>
                  <a:srgbClr val="FF0000"/>
                </a:solidFill>
              </a:rPr>
              <a:t>Phonics </a:t>
            </a:r>
          </a:p>
        </p:txBody>
      </p:sp>
      <p:sp>
        <p:nvSpPr>
          <p:cNvPr id="11" name="Content Placeholder 2">
            <a:extLst>
              <a:ext uri="{FF2B5EF4-FFF2-40B4-BE49-F238E27FC236}">
                <a16:creationId xmlns:a16="http://schemas.microsoft.com/office/drawing/2014/main" id="{80A170C5-0662-45E4-90DA-660462C43A11}"/>
              </a:ext>
            </a:extLst>
          </p:cNvPr>
          <p:cNvSpPr>
            <a:spLocks noGrp="1"/>
          </p:cNvSpPr>
          <p:nvPr>
            <p:ph idx="1"/>
          </p:nvPr>
        </p:nvSpPr>
        <p:spPr>
          <a:xfrm>
            <a:off x="183844" y="647477"/>
            <a:ext cx="8852652" cy="4929188"/>
          </a:xfrm>
        </p:spPr>
        <p:txBody>
          <a:bodyPr/>
          <a:lstStyle/>
          <a:p>
            <a:pPr marL="0" indent="0" eaLnBrk="1" hangingPunct="1">
              <a:buFontTx/>
              <a:buNone/>
              <a:defRPr/>
            </a:pPr>
            <a:r>
              <a:rPr lang="en-GB" sz="1600" dirty="0">
                <a:latin typeface="+mj-lt"/>
              </a:rPr>
              <a:t>In phonics lessons children are taught three main things:</a:t>
            </a:r>
          </a:p>
          <a:p>
            <a:pPr marL="0" indent="0" eaLnBrk="1" hangingPunct="1">
              <a:buFontTx/>
              <a:buNone/>
              <a:defRPr/>
            </a:pPr>
            <a:r>
              <a:rPr lang="en-GB" sz="1600" b="1" dirty="0">
                <a:latin typeface="+mj-lt"/>
              </a:rPr>
              <a:t>GPCs</a:t>
            </a:r>
            <a:endParaRPr lang="en-GB" sz="1600" dirty="0">
              <a:latin typeface="+mj-lt"/>
            </a:endParaRPr>
          </a:p>
          <a:p>
            <a:pPr eaLnBrk="1" hangingPunct="1">
              <a:defRPr/>
            </a:pPr>
            <a:r>
              <a:rPr lang="en-GB" sz="1600" dirty="0">
                <a:latin typeface="+mj-lt"/>
              </a:rPr>
              <a:t>They are taught GPCs. This stands for grapheme phoneme correspondences. This simply means that they are taught all the phonemes in the English language and ways of writing them down. These sounds are taught in a particular order. The first sounds to be taught are </a:t>
            </a:r>
            <a:r>
              <a:rPr lang="en-GB" sz="1600" b="1" dirty="0">
                <a:latin typeface="+mj-lt"/>
              </a:rPr>
              <a:t>s, a, t, p.  </a:t>
            </a:r>
          </a:p>
          <a:p>
            <a:pPr eaLnBrk="1" hangingPunct="1">
              <a:defRPr/>
            </a:pPr>
            <a:endParaRPr lang="en-GB" sz="1600" dirty="0">
              <a:latin typeface="+mj-lt"/>
            </a:endParaRPr>
          </a:p>
          <a:p>
            <a:pPr marL="0" indent="0" eaLnBrk="1" hangingPunct="1">
              <a:buFontTx/>
              <a:buNone/>
              <a:defRPr/>
            </a:pPr>
            <a:r>
              <a:rPr lang="en-GB" sz="1600" b="1" dirty="0">
                <a:latin typeface="+mj-lt"/>
              </a:rPr>
              <a:t>Blending</a:t>
            </a:r>
            <a:endParaRPr lang="en-GB" sz="1600" dirty="0">
              <a:latin typeface="+mj-lt"/>
            </a:endParaRPr>
          </a:p>
          <a:p>
            <a:pPr eaLnBrk="1" hangingPunct="1">
              <a:defRPr/>
            </a:pPr>
            <a:r>
              <a:rPr lang="en-GB" sz="1600" dirty="0">
                <a:latin typeface="+mj-lt"/>
              </a:rPr>
              <a:t>Children are taught to be able to blend. This is when children say the sounds that make up a word and are able to merge the sounds together until they can hear what the word is. This skill is vital in learning to read.</a:t>
            </a:r>
          </a:p>
          <a:p>
            <a:pPr marL="0" indent="0" eaLnBrk="1" hangingPunct="1">
              <a:buFontTx/>
              <a:buNone/>
              <a:defRPr/>
            </a:pPr>
            <a:endParaRPr lang="en-GB" sz="1600" dirty="0">
              <a:latin typeface="+mj-lt"/>
            </a:endParaRPr>
          </a:p>
          <a:p>
            <a:pPr marL="0" indent="0" eaLnBrk="1" hangingPunct="1">
              <a:buFontTx/>
              <a:buNone/>
              <a:defRPr/>
            </a:pPr>
            <a:r>
              <a:rPr lang="en-GB" sz="1600" b="1" dirty="0">
                <a:latin typeface="+mj-lt"/>
              </a:rPr>
              <a:t>Segmenting</a:t>
            </a:r>
            <a:endParaRPr lang="en-GB" sz="1600" dirty="0">
              <a:latin typeface="+mj-lt"/>
            </a:endParaRPr>
          </a:p>
          <a:p>
            <a:pPr eaLnBrk="1" hangingPunct="1">
              <a:defRPr/>
            </a:pPr>
            <a:r>
              <a:rPr lang="en-GB" sz="1600" dirty="0">
                <a:latin typeface="+mj-lt"/>
              </a:rPr>
              <a:t>Children are also taught to segment. This is the opposite of blending. Children are able to say a word and then break it up into the phonemes that make it up. This skill is vital in being able to spell words</a:t>
            </a:r>
            <a:r>
              <a:rPr lang="en-GB" sz="2000" dirty="0">
                <a:latin typeface="+mj-lt"/>
              </a:rPr>
              <a:t>.</a:t>
            </a:r>
          </a:p>
          <a:p>
            <a:pPr eaLnBrk="1" hangingPunct="1">
              <a:defRPr/>
            </a:pPr>
            <a:endParaRPr lang="en-GB" sz="2000" dirty="0">
              <a:latin typeface="+mj-lt"/>
            </a:endParaRPr>
          </a:p>
          <a:p>
            <a:pPr eaLnBrk="1" hangingPunct="1">
              <a:defRPr/>
            </a:pPr>
            <a:endParaRPr lang="en-GB" sz="2000" dirty="0">
              <a:latin typeface="+mj-lt"/>
            </a:endParaRPr>
          </a:p>
          <a:p>
            <a:pPr marL="0" indent="0" eaLnBrk="1" hangingPunct="1">
              <a:buNone/>
              <a:defRPr/>
            </a:pPr>
            <a:r>
              <a:rPr lang="en-GB" sz="2000" dirty="0">
                <a:latin typeface="+mj-lt"/>
              </a:rPr>
              <a:t>At Manor we follow the Little Wandle Phonics scheme</a:t>
            </a:r>
          </a:p>
          <a:p>
            <a:pPr eaLnBrk="1" hangingPunct="1">
              <a:defRPr/>
            </a:pPr>
            <a:endParaRPr lang="en-GB" sz="1800" dirty="0"/>
          </a:p>
        </p:txBody>
      </p:sp>
      <p:sp>
        <p:nvSpPr>
          <p:cNvPr id="11268" name="AutoShape 2" descr="data:image/jpeg;base64,/9j/4AAQSkZJRgABAQAAAQABAAD/2wCEAAkGBwgHBgkIBwgKCgkLDRYPDQwMDRsUFRAWIB0iIiAdHx8kKDQsJCYxJx8fLT0tMTU3Ojo6Iys/RD84QzQ5OjcBCgoKDQwNGg8PGjclHyU3Nzc3Nzc3Nzc3Nzc3Nzc3Nzc3Nzc3Nzc3Nzc3Nzc3Nzc3Nzc3Nzc3Nzc3Nzc3Nzc3N//AABEIAGIAhQMBIgACEQEDEQH/xAAbAAACAgMBAAAAAAAAAAAAAAAABgUHAQMEAv/EAEEQAAEDAwMBBQQGCAMJAAAAAAECAwQABREGEiExBxNBUWEUcYGRFSIyQqHBFiNSYnKSsdEk4fEzNTZDRFOTwtL/xAAbAQEAAgMBAQAAAAAAAAAAAAAABAUBAgMGB//EACsRAAICAgEDAwMDBQAAAAAAAAECAAMEETEFEiETQXEiMlFCYYGRsdHh8P/aAAwDAQACEQMRAD8AvGiiikQorGR51mkQooopEKKKKRCsUHml3Ud1n2pQdQw17EpH1pCgT3a8/eA6J6c1q7hF2YjCaj2bzbX7k5bWZjK5iE7lspUCoCk5zUV0UrchanEebaElJ9OtIt0cZst1jXy0N+zONSQt5lOQnJUMkA8jdkhQPnkZqNXl12HSzVGDGXbdbtDtTIdnPbEk4SACpSj6AcmtNovcO7OOojd8HGwCpDiCkgHp1pEduZv9yVNine24QmOcf8s8Jx5E8k/Cm2PcLHp+KmM5Pjpc6uYVuUpXiTjNK8gvYR+kTK9znSjcYh0r1S+zrGxOK2+3BH7ziFJHzIqbZebebS4y4haFDKVJVkEVJDA8GbsjJ9w1NtFFFbTWFYNGRWibIbixXZDqsIbQVE1gnQ3MgEnQiretVKt+qoVvSUeykgSVK4wVdPdjgn303g5xVCz5D1xlTJywsoU8Cpf7JVkpHySauTSlyF1sUSTnKyna5/EODULFvNjsD/HxLTqGEtFaMvwfmTNBorw44hpBW4oJSOpJwBU6VU9UVBSNWWSM4ULntkg9EjNb4GorTcFgRpzSlnoknBrmLU3rc6nHtA32n+klqhtTX2NYoSXpDa33HVd2yw2RucVj16DHU1L544NVRraWubqiUnP1IaUsNemQFK+ZI/lrnlX+jWWnfBxRk3is8SNmzlTnC4Lda4gJyER4+SPeskZ/lFRl1Z9stkqOqKh15TSksPB5xtTaiMcgqUlQ9MDHXPSuznNc0p1QWlpJUjKSorSMnjwHhn31QplXGzYM9Rb0zDWvyv8AmckNEyPCZYuEkMR2CUpbYXjf4ZUockY8OKkW0oSgBpKUo8AkDFazHlrgGU00paoxHeLQk7AfEHy/LNeoqFNx0JWMED7P7PpWtxdl203w6qamNdQHj/vM2EdD5eFSum9QOaekAKybetX65nPDYP30+WOpHlUXWCMjkDGMHNcqbmpbYkrJxkyKyriXg2sLQlScEEZBHiKKgNCvrk6ZiF0kqa3M7s9QhRSPwFFesRg6hvzPn9qmtyh9ow8Ul9pdz9mtSYTatq5B+t6JHWnQkAZ8Kp/UritS6tTCbJ7px4RwfJH3z8gai5dmk7RyfEn9OqDWl24XzJm0aeLvZu8vZ/ipmZw45zxsH8iUj51jstueyTKt7iuHAHm/f0OPwqwkoaS0GU7AgI2gA9B5VTrqjpvVpdSMIjyNwx07tX5YP4VxtApsRhxwZKxmbKqtrbn7hLpzUDq+yv3q0qjxXUtyEqCkFaiEnzBxU20sOIStJylQyK4b5d4tnhqkSjx0SkdVHyFTX7Sp7uJVVd4sHZz7RTidmsJLafbbhLddxyW1BtOfQAZ+Zpe1bpNWnu6kxJLjsRa9mV8raV4ZI6g+fUVIJ1Rqa/yVt2GKUNpOCpOMJPkVK4+VcWoWtVtW1QvuFxFKSCQtK9pzx05qvt9Nqj2KfnUvMY5C3gWWDzypMd9CXVy6WFBkK3PsrLS1eeOhqvr6oK1FdlA/9WofIAflTV2U/wC7LhlWcSvP90Uq35lTGoru2sYzLUse5QCvzrnmbOIp+JnpqhOoOo/f+84q925xlnUNofnOpbgokjvdxwMkHaT6BW081zSX0sAZStSlfZSgZJrn9nROZSqZh4H6yUqH1U/3qspPYwsPEv8AIHqoalPky1Idw9rskx11NuDCWnkTVx1koD6eCBkDKceJ8qrC3pdRDbS99sDz8K8Ox3ApxDT0hMZ3BcjtukIChwDt6E4x8qy+uQl9huOtoApOUqSSeKl5mQuQFC+NSv6dhthlix3uddAGTyeKB0wMUIjuTHWojOQ7IcDaT5Z4J+Ayar0TvcL+ZaWOErLH2lldnaFp0jDWRjvlOPD+FSypJ+RFFT8aO3EisxmQEtNICEJHgAMUV6+sdqBZ86tY2WF9cyM1Zc/ouxSHwrDhTsR6qNVnpjTs6/qfdizERgwQC4pJUSo8kcEY8PnTpruz3u9OMM25lpcVsbipb+wlXuxUto2yLsdjaiyNpkqJceKTkbiemfKob0tbd9f2jiWtOUuNiarb62Pn4isdAXvHGoEf+Jf/AN1Bam0xPsrTcibMRMS6racIUkp+ZNXGAaiNVWld3skiK0El4gKayrA3DpzWbsRGrIUeZrjdStW0Fz49/Akd2e3P6Q0822tW56KosL554+yfkRSr2qSHTc2WsnY3HKkDwyT/AKVL6EsN9sl0eM9llMR5nCtj+470n6vGPIq/CpjWOmRf4qFMOBqYzy0pQ+qrzSr+/hWr122Y/b+qbJdRTmlwdqd/xudumo0aNZIbcNKe67pJBHiSOST41E9pL7aNOqaKwHHHE7E+JweeKWIdq1zbEmNCYUlv0kNlHvGTn8KkGdC3K5JelahuWZRbIZbbWVJbV4FajjP8IAHvrZmssrKBdeJhEppvFpsBG9/vOjspI+jbgPH2n/1Fc3aRbFMTI94bH6p3axIP7KvuKPoc7fft862aKsuorJd1MyozQgOpPeuIdCgVD7JHj8xTxOiMzoj0SW2lxh5BQ4hX3gRyKJT6mOK3Gpq+QKcw3VnY5/1KUwFoKSMg9a5mIz0VJRHdCm8khDozj3Gpy+WGXYZJbeUXoSlYjyD1I/ZX+8PPx61HfhVBYj0N2tPW0W15KCxJytsydylOSEZPA2IxgfE1uQ0lJKuVLI5UTya2UeNci5M7hdQzzimjs7txlXJ+5OJPcxgW2iehWftH4Dj4ml23Qn7pMahw/wDbO/exw2nxUfd+dW9abaxa7exCipw00nAJ6qPiT6k1adNxtn1WlF1vMCr6K8nmdvgOKxWcHFFXs8t5htrOKzRWIhQaKwelImM48etHXjoaqztKTO1RqZjTNokOtKhQnp0hbSyn9Zsw0kkeatvwNN/Z7fhqPSUCeT+uCO6fHk4nhX9/jSIyYo2jwpc1Lraz6amsw7op8PvtFxlDTRWXMEAJTjqok8Ctdi11bbvdDa3ItwttwKd6I1xjFlbifNOev+VIjRjnnFYIyOT4VA6n1fadLrii8OONiTuDako3DIGcH1PQetcFq7QLVPurFskxLlbJMrPsouMUsiR/AT1pEYrlBYuEN2LLQFtOjBH5j1qsblpW8W99TbcVc1kfYdZxnHqk9DU/2ouuN/o5sWtG67spO1WMjPjTXe7vBsNteuN0kBiM0MqWfwA8yT4VHvxq7h9Ul4ubbinae8qhVnvCU71WiaEeJ2D+ma1JhTVbQIEw5OAO4UCT8aeIHaRaH5kZiXBu1tRLUExpE+GWmniegCvWnPbnnoaiHpVP5MsR17I9wIraFsL9rgvSZ6EpnSlZKRz3TY4Sj39SfU+lNSegoxWasEQIoUcSmssaxy7cmFFFFbzSFFFFIhWqU+3GjOvvHDbaCtR9AMmttcV3trN2t0iBKU4GZCChfdq2nB8iOlIlVaIb1ZNkXTVdoj25Sbw+dqpi17g0gqCQkDoPGuzQCp+mtc3OxXlDLJuoM9hLCiWwok7kpz/SrKtdtjWu3R4EJGyPHbS22nOcJAxXDd9NW+7XO33OSHEzLeoqYdbWUkZ6g+YpEVtQ+yq7X9Ne1bdwgv8Acbv+5njHrjdR2j93+k+jUx8fSH0gSjH2g1t+v8M7a5dbWZq9dpthjTGnVRzBfy42VJLauqSFDoc0z2LRdttFxVciuVNuBRsTJmOlxSE+SfAfCkSD7QvZv0w0YJnd90JqzlY4zsO38cV47ZdhtFmQ0P8AHm7MeygfazznHw/KjtLtbd11HpSLJYU7FXJcDm3PH1Dg5HTnHNTdo0HarfdGrm65MnS44IjrmPlzuQeu0HjPr1pEiu1Y/wDDZPI+mGf61wdtgkKGlw0tpDJuzYcVITuZCuNu8eKeufTNPN7sEK9iH7aHD7HITIa2KIwtPTPnW292aBfbc7b7rHTIiu/aQrz8CD4H1pErzXFt1RM06+xqG+adiwVqQe+9ncQUK3DaUqKjzmrJtYUi3RUrdDqg0kFwdFcdaV4/ZxaESGHJkm4TmoygthiVJUttBHTjx+OacUpCRgcDypEzRRRSIUUUUiFFFFIhRRRSIVg0UUieRys58KyKKKRPK/u17rNFIhRRRSIUUUUiFFFFIhRRRSJ//9k=">
            <a:extLst>
              <a:ext uri="{FF2B5EF4-FFF2-40B4-BE49-F238E27FC236}">
                <a16:creationId xmlns:a16="http://schemas.microsoft.com/office/drawing/2014/main" id="{37AAF305-D099-452C-B9B1-A7C28AD2A8EC}"/>
              </a:ext>
            </a:extLst>
          </p:cNvPr>
          <p:cNvSpPr>
            <a:spLocks noChangeAspect="1" noChangeArrowheads="1"/>
          </p:cNvSpPr>
          <p:nvPr/>
        </p:nvSpPr>
        <p:spPr bwMode="auto">
          <a:xfrm>
            <a:off x="155575" y="-441325"/>
            <a:ext cx="126682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latin typeface="Comic Sans MS" panose="030F0702030302020204" pitchFamily="66" charset="0"/>
            </a:endParaRPr>
          </a:p>
        </p:txBody>
      </p:sp>
      <p:sp>
        <p:nvSpPr>
          <p:cNvPr id="11269" name="AutoShape 4" descr="data:image/jpeg;base64,/9j/4AAQSkZJRgABAQAAAQABAAD/2wCEAAkGBwgHBgkIBwgKCgkLDRYPDQwMDRsUFRAWIB0iIiAdHx8kKDQsJCYxJx8fLT0tMTU3Ojo6Iys/RD84QzQ5OjcBCgoKDQwNGg8PGjclHyU3Nzc3Nzc3Nzc3Nzc3Nzc3Nzc3Nzc3Nzc3Nzc3Nzc3Nzc3Nzc3Nzc3Nzc3Nzc3Nzc3N//AABEIAGIAhQMBIgACEQEDEQH/xAAbAAACAgMBAAAAAAAAAAAAAAAABgUHAQMEAv/EAEEQAAEDAwMBBQQGCAMJAAAAAAECAwQABREGEiExBxNBUWEUcYGRFSIyQqHBFiNSYnKSsdEk4fEzNTZDRFOTwtL/xAAbAQEAAgMBAQAAAAAAAAAAAAAABAUBAgMGB//EACsRAAICAgEDAwMDBQAAAAAAAAECAAMEETEFEiETQXEiMlFCYYGRsdHh8P/aAAwDAQACEQMRAD8AvGiiikQorGR51mkQooopEKKKKRCsUHml3Ud1n2pQdQw17EpH1pCgT3a8/eA6J6c1q7hF2YjCaj2bzbX7k5bWZjK5iE7lspUCoCk5zUV0UrchanEebaElJ9OtIt0cZst1jXy0N+zONSQt5lOQnJUMkA8jdkhQPnkZqNXl12HSzVGDGXbdbtDtTIdnPbEk4SACpSj6AcmtNovcO7OOojd8HGwCpDiCkgHp1pEduZv9yVNine24QmOcf8s8Jx5E8k/Cm2PcLHp+KmM5Pjpc6uYVuUpXiTjNK8gvYR+kTK9znSjcYh0r1S+zrGxOK2+3BH7ziFJHzIqbZebebS4y4haFDKVJVkEVJDA8GbsjJ9w1NtFFFbTWFYNGRWibIbixXZDqsIbQVE1gnQ3MgEnQiretVKt+qoVvSUeykgSVK4wVdPdjgn303g5xVCz5D1xlTJywsoU8Cpf7JVkpHySauTSlyF1sUSTnKyna5/EODULFvNjsD/HxLTqGEtFaMvwfmTNBorw44hpBW4oJSOpJwBU6VU9UVBSNWWSM4ULntkg9EjNb4GorTcFgRpzSlnoknBrmLU3rc6nHtA32n+klqhtTX2NYoSXpDa33HVd2yw2RucVj16DHU1L544NVRraWubqiUnP1IaUsNemQFK+ZI/lrnlX+jWWnfBxRk3is8SNmzlTnC4Lda4gJyER4+SPeskZ/lFRl1Z9stkqOqKh15TSksPB5xtTaiMcgqUlQ9MDHXPSuznNc0p1QWlpJUjKSorSMnjwHhn31QplXGzYM9Rb0zDWvyv8AmckNEyPCZYuEkMR2CUpbYXjf4ZUockY8OKkW0oSgBpKUo8AkDFazHlrgGU00paoxHeLQk7AfEHy/LNeoqFNx0JWMED7P7PpWtxdl203w6qamNdQHj/vM2EdD5eFSum9QOaekAKybetX65nPDYP30+WOpHlUXWCMjkDGMHNcqbmpbYkrJxkyKyriXg2sLQlScEEZBHiKKgNCvrk6ZiF0kqa3M7s9QhRSPwFFesRg6hvzPn9qmtyh9ow8Ul9pdz9mtSYTatq5B+t6JHWnQkAZ8Kp/UritS6tTCbJ7px4RwfJH3z8gai5dmk7RyfEn9OqDWl24XzJm0aeLvZu8vZ/ipmZw45zxsH8iUj51jstueyTKt7iuHAHm/f0OPwqwkoaS0GU7AgI2gA9B5VTrqjpvVpdSMIjyNwx07tX5YP4VxtApsRhxwZKxmbKqtrbn7hLpzUDq+yv3q0qjxXUtyEqCkFaiEnzBxU20sOIStJylQyK4b5d4tnhqkSjx0SkdVHyFTX7Sp7uJVVd4sHZz7RTidmsJLafbbhLddxyW1BtOfQAZ+Zpe1bpNWnu6kxJLjsRa9mV8raV4ZI6g+fUVIJ1Rqa/yVt2GKUNpOCpOMJPkVK4+VcWoWtVtW1QvuFxFKSCQtK9pzx05qvt9Nqj2KfnUvMY5C3gWWDzypMd9CXVy6WFBkK3PsrLS1eeOhqvr6oK1FdlA/9WofIAflTV2U/wC7LhlWcSvP90Uq35lTGoru2sYzLUse5QCvzrnmbOIp+JnpqhOoOo/f+84q925xlnUNofnOpbgokjvdxwMkHaT6BW081zSX0sAZStSlfZSgZJrn9nROZSqZh4H6yUqH1U/3qspPYwsPEv8AIHqoalPky1Idw9rskx11NuDCWnkTVx1koD6eCBkDKceJ8qrC3pdRDbS99sDz8K8Ox3ApxDT0hMZ3BcjtukIChwDt6E4x8qy+uQl9huOtoApOUqSSeKl5mQuQFC+NSv6dhthlix3uddAGTyeKB0wMUIjuTHWojOQ7IcDaT5Z4J+Ayar0TvcL+ZaWOErLH2lldnaFp0jDWRjvlOPD+FSypJ+RFFT8aO3EisxmQEtNICEJHgAMUV6+sdqBZ86tY2WF9cyM1Zc/ouxSHwrDhTsR6qNVnpjTs6/qfdizERgwQC4pJUSo8kcEY8PnTpruz3u9OMM25lpcVsbipb+wlXuxUto2yLsdjaiyNpkqJceKTkbiemfKob0tbd9f2jiWtOUuNiarb62Pn4isdAXvHGoEf+Jf/AN1Bam0xPsrTcibMRMS6racIUkp+ZNXGAaiNVWld3skiK0El4gKayrA3DpzWbsRGrIUeZrjdStW0Fz49/Akd2e3P6Q0822tW56KosL554+yfkRSr2qSHTc2WsnY3HKkDwyT/AKVL6EsN9sl0eM9llMR5nCtj+470n6vGPIq/CpjWOmRf4qFMOBqYzy0pQ+qrzSr+/hWr122Y/b+qbJdRTmlwdqd/xudumo0aNZIbcNKe67pJBHiSOST41E9pL7aNOqaKwHHHE7E+JweeKWIdq1zbEmNCYUlv0kNlHvGTn8KkGdC3K5JelahuWZRbIZbbWVJbV4FajjP8IAHvrZmssrKBdeJhEppvFpsBG9/vOjspI+jbgPH2n/1Fc3aRbFMTI94bH6p3axIP7KvuKPoc7fft862aKsuorJd1MyozQgOpPeuIdCgVD7JHj8xTxOiMzoj0SW2lxh5BQ4hX3gRyKJT6mOK3Gpq+QKcw3VnY5/1KUwFoKSMg9a5mIz0VJRHdCm8khDozj3Gpy+WGXYZJbeUXoSlYjyD1I/ZX+8PPx61HfhVBYj0N2tPW0W15KCxJytsydylOSEZPA2IxgfE1uQ0lJKuVLI5UTya2UeNci5M7hdQzzimjs7txlXJ+5OJPcxgW2iehWftH4Dj4ml23Qn7pMahw/wDbO/exw2nxUfd+dW9abaxa7exCipw00nAJ6qPiT6k1adNxtn1WlF1vMCr6K8nmdvgOKxWcHFFXs8t5htrOKzRWIhQaKwelImM48etHXjoaqztKTO1RqZjTNokOtKhQnp0hbSyn9Zsw0kkeatvwNN/Z7fhqPSUCeT+uCO6fHk4nhX9/jSIyYo2jwpc1Lraz6amsw7op8PvtFxlDTRWXMEAJTjqok8Ctdi11bbvdDa3ItwttwKd6I1xjFlbifNOev+VIjRjnnFYIyOT4VA6n1fadLrii8OONiTuDako3DIGcH1PQetcFq7QLVPurFskxLlbJMrPsouMUsiR/AT1pEYrlBYuEN2LLQFtOjBH5j1qsblpW8W99TbcVc1kfYdZxnHqk9DU/2ouuN/o5sWtG67spO1WMjPjTXe7vBsNteuN0kBiM0MqWfwA8yT4VHvxq7h9Ul4ubbinae8qhVnvCU71WiaEeJ2D+ma1JhTVbQIEw5OAO4UCT8aeIHaRaH5kZiXBu1tRLUExpE+GWmniegCvWnPbnnoaiHpVP5MsR17I9wIraFsL9rgvSZ6EpnSlZKRz3TY4Sj39SfU+lNSegoxWasEQIoUcSmssaxy7cmFFFFbzSFFFFIhWqU+3GjOvvHDbaCtR9AMmttcV3trN2t0iBKU4GZCChfdq2nB8iOlIlVaIb1ZNkXTVdoj25Sbw+dqpi17g0gqCQkDoPGuzQCp+mtc3OxXlDLJuoM9hLCiWwok7kpz/SrKtdtjWu3R4EJGyPHbS22nOcJAxXDd9NW+7XO33OSHEzLeoqYdbWUkZ6g+YpEVtQ+yq7X9Ne1bdwgv8Acbv+5njHrjdR2j93+k+jUx8fSH0gSjH2g1t+v8M7a5dbWZq9dpthjTGnVRzBfy42VJLauqSFDoc0z2LRdttFxVciuVNuBRsTJmOlxSE+SfAfCkSD7QvZv0w0YJnd90JqzlY4zsO38cV47ZdhtFmQ0P8AHm7MeygfazznHw/KjtLtbd11HpSLJYU7FXJcDm3PH1Dg5HTnHNTdo0HarfdGrm65MnS44IjrmPlzuQeu0HjPr1pEiu1Y/wDDZPI+mGf61wdtgkKGlw0tpDJuzYcVITuZCuNu8eKeufTNPN7sEK9iH7aHD7HITIa2KIwtPTPnW292aBfbc7b7rHTIiu/aQrz8CD4H1pErzXFt1RM06+xqG+adiwVqQe+9ncQUK3DaUqKjzmrJtYUi3RUrdDqg0kFwdFcdaV4/ZxaESGHJkm4TmoygthiVJUttBHTjx+OacUpCRgcDypEzRRRSIUUUUiFFFFIhRRRSIVg0UUieRys58KyKKKRPK/u17rNFIhRRRSIUUUUiFFFFIhRRRSJ//9k=">
            <a:extLst>
              <a:ext uri="{FF2B5EF4-FFF2-40B4-BE49-F238E27FC236}">
                <a16:creationId xmlns:a16="http://schemas.microsoft.com/office/drawing/2014/main" id="{7D8C8384-24C8-42CD-8D9A-821A024417FE}"/>
              </a:ext>
            </a:extLst>
          </p:cNvPr>
          <p:cNvSpPr>
            <a:spLocks noChangeAspect="1" noChangeArrowheads="1"/>
          </p:cNvSpPr>
          <p:nvPr/>
        </p:nvSpPr>
        <p:spPr bwMode="auto">
          <a:xfrm>
            <a:off x="307975" y="-288925"/>
            <a:ext cx="126682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latin typeface="Comic Sans MS" panose="030F0702030302020204" pitchFamily="66" charset="0"/>
            </a:endParaRPr>
          </a:p>
        </p:txBody>
      </p:sp>
      <p:sp>
        <p:nvSpPr>
          <p:cNvPr id="11270" name="AutoShape 6" descr="data:image/jpeg;base64,/9j/4AAQSkZJRgABAQAAAQABAAD/2wCEAAkGBwgHBgkIBwgKCgkLDRYPDQwMDRsUFRAWIB0iIiAdHx8kKDQsJCYxJx8fLT0tMTU3Ojo6Iys/RD84QzQ5OjcBCgoKDQwNGg8PGjclHyU3Nzc3Nzc3Nzc3Nzc3Nzc3Nzc3Nzc3Nzc3Nzc3Nzc3Nzc3Nzc3Nzc3Nzc3Nzc3Nzc3N//AABEIAGIAhQMBIgACEQEDEQH/xAAbAAACAgMBAAAAAAAAAAAAAAAABgUHAQMEAv/EAEEQAAEDAwMBBQQGCAMJAAAAAAECAwQABREGEiExBxNBUWEUcYGRFSIyQqHBFiNSYnKSsdEk4fEzNTZDRFOTwtL/xAAbAQEAAgMBAQAAAAAAAAAAAAAABAUBAgMGB//EACsRAAICAgEDAwMDBQAAAAAAAAECAAMEETEFEiETQXEiMlFCYYGRsdHh8P/aAAwDAQACEQMRAD8AvGiiikQorGR51mkQooopEKKKKRCsUHml3Ud1n2pQdQw17EpH1pCgT3a8/eA6J6c1q7hF2YjCaj2bzbX7k5bWZjK5iE7lspUCoCk5zUV0UrchanEebaElJ9OtIt0cZst1jXy0N+zONSQt5lOQnJUMkA8jdkhQPnkZqNXl12HSzVGDGXbdbtDtTIdnPbEk4SACpSj6AcmtNovcO7OOojd8HGwCpDiCkgHp1pEduZv9yVNine24QmOcf8s8Jx5E8k/Cm2PcLHp+KmM5Pjpc6uYVuUpXiTjNK8gvYR+kTK9znSjcYh0r1S+zrGxOK2+3BH7ziFJHzIqbZebebS4y4haFDKVJVkEVJDA8GbsjJ9w1NtFFFbTWFYNGRWibIbixXZDqsIbQVE1gnQ3MgEnQiretVKt+qoVvSUeykgSVK4wVdPdjgn303g5xVCz5D1xlTJywsoU8Cpf7JVkpHySauTSlyF1sUSTnKyna5/EODULFvNjsD/HxLTqGEtFaMvwfmTNBorw44hpBW4oJSOpJwBU6VU9UVBSNWWSM4ULntkg9EjNb4GorTcFgRpzSlnoknBrmLU3rc6nHtA32n+klqhtTX2NYoSXpDa33HVd2yw2RucVj16DHU1L544NVRraWubqiUnP1IaUsNemQFK+ZI/lrnlX+jWWnfBxRk3is8SNmzlTnC4Lda4gJyER4+SPeskZ/lFRl1Z9stkqOqKh15TSksPB5xtTaiMcgqUlQ9MDHXPSuznNc0p1QWlpJUjKSorSMnjwHhn31QplXGzYM9Rb0zDWvyv8AmckNEyPCZYuEkMR2CUpbYXjf4ZUockY8OKkW0oSgBpKUo8AkDFazHlrgGU00paoxHeLQk7AfEHy/LNeoqFNx0JWMED7P7PpWtxdl203w6qamNdQHj/vM2EdD5eFSum9QOaekAKybetX65nPDYP30+WOpHlUXWCMjkDGMHNcqbmpbYkrJxkyKyriXg2sLQlScEEZBHiKKgNCvrk6ZiF0kqa3M7s9QhRSPwFFesRg6hvzPn9qmtyh9ow8Ul9pdz9mtSYTatq5B+t6JHWnQkAZ8Kp/UritS6tTCbJ7px4RwfJH3z8gai5dmk7RyfEn9OqDWl24XzJm0aeLvZu8vZ/ipmZw45zxsH8iUj51jstueyTKt7iuHAHm/f0OPwqwkoaS0GU7AgI2gA9B5VTrqjpvVpdSMIjyNwx07tX5YP4VxtApsRhxwZKxmbKqtrbn7hLpzUDq+yv3q0qjxXUtyEqCkFaiEnzBxU20sOIStJylQyK4b5d4tnhqkSjx0SkdVHyFTX7Sp7uJVVd4sHZz7RTidmsJLafbbhLddxyW1BtOfQAZ+Zpe1bpNWnu6kxJLjsRa9mV8raV4ZI6g+fUVIJ1Rqa/yVt2GKUNpOCpOMJPkVK4+VcWoWtVtW1QvuFxFKSCQtK9pzx05qvt9Nqj2KfnUvMY5C3gWWDzypMd9CXVy6WFBkK3PsrLS1eeOhqvr6oK1FdlA/9WofIAflTV2U/wC7LhlWcSvP90Uq35lTGoru2sYzLUse5QCvzrnmbOIp+JnpqhOoOo/f+84q925xlnUNofnOpbgokjvdxwMkHaT6BW081zSX0sAZStSlfZSgZJrn9nROZSqZh4H6yUqH1U/3qspPYwsPEv8AIHqoalPky1Idw9rskx11NuDCWnkTVx1koD6eCBkDKceJ8qrC3pdRDbS99sDz8K8Ox3ApxDT0hMZ3BcjtukIChwDt6E4x8qy+uQl9huOtoApOUqSSeKl5mQuQFC+NSv6dhthlix3uddAGTyeKB0wMUIjuTHWojOQ7IcDaT5Z4J+Ayar0TvcL+ZaWOErLH2lldnaFp0jDWRjvlOPD+FSypJ+RFFT8aO3EisxmQEtNICEJHgAMUV6+sdqBZ86tY2WF9cyM1Zc/ouxSHwrDhTsR6qNVnpjTs6/qfdizERgwQC4pJUSo8kcEY8PnTpruz3u9OMM25lpcVsbipb+wlXuxUto2yLsdjaiyNpkqJceKTkbiemfKob0tbd9f2jiWtOUuNiarb62Pn4isdAXvHGoEf+Jf/AN1Bam0xPsrTcibMRMS6racIUkp+ZNXGAaiNVWld3skiK0El4gKayrA3DpzWbsRGrIUeZrjdStW0Fz49/Akd2e3P6Q0822tW56KosL554+yfkRSr2qSHTc2WsnY3HKkDwyT/AKVL6EsN9sl0eM9llMR5nCtj+470n6vGPIq/CpjWOmRf4qFMOBqYzy0pQ+qrzSr+/hWr122Y/b+qbJdRTmlwdqd/xudumo0aNZIbcNKe67pJBHiSOST41E9pL7aNOqaKwHHHE7E+JweeKWIdq1zbEmNCYUlv0kNlHvGTn8KkGdC3K5JelahuWZRbIZbbWVJbV4FajjP8IAHvrZmssrKBdeJhEppvFpsBG9/vOjspI+jbgPH2n/1Fc3aRbFMTI94bH6p3axIP7KvuKPoc7fft862aKsuorJd1MyozQgOpPeuIdCgVD7JHj8xTxOiMzoj0SW2lxh5BQ4hX3gRyKJT6mOK3Gpq+QKcw3VnY5/1KUwFoKSMg9a5mIz0VJRHdCm8khDozj3Gpy+WGXYZJbeUXoSlYjyD1I/ZX+8PPx61HfhVBYj0N2tPW0W15KCxJytsydylOSEZPA2IxgfE1uQ0lJKuVLI5UTya2UeNci5M7hdQzzimjs7txlXJ+5OJPcxgW2iehWftH4Dj4ml23Qn7pMahw/wDbO/exw2nxUfd+dW9abaxa7exCipw00nAJ6qPiT6k1adNxtn1WlF1vMCr6K8nmdvgOKxWcHFFXs8t5htrOKzRWIhQaKwelImM48etHXjoaqztKTO1RqZjTNokOtKhQnp0hbSyn9Zsw0kkeatvwNN/Z7fhqPSUCeT+uCO6fHk4nhX9/jSIyYo2jwpc1Lraz6amsw7op8PvtFxlDTRWXMEAJTjqok8Ctdi11bbvdDa3ItwttwKd6I1xjFlbifNOev+VIjRjnnFYIyOT4VA6n1fadLrii8OONiTuDako3DIGcH1PQetcFq7QLVPurFskxLlbJMrPsouMUsiR/AT1pEYrlBYuEN2LLQFtOjBH5j1qsblpW8W99TbcVc1kfYdZxnHqk9DU/2ouuN/o5sWtG67spO1WMjPjTXe7vBsNteuN0kBiM0MqWfwA8yT4VHvxq7h9Ul4ubbinae8qhVnvCU71WiaEeJ2D+ma1JhTVbQIEw5OAO4UCT8aeIHaRaH5kZiXBu1tRLUExpE+GWmniegCvWnPbnnoaiHpVP5MsR17I9wIraFsL9rgvSZ6EpnSlZKRz3TY4Sj39SfU+lNSegoxWasEQIoUcSmssaxy7cmFFFFbzSFFFFIhWqU+3GjOvvHDbaCtR9AMmttcV3trN2t0iBKU4GZCChfdq2nB8iOlIlVaIb1ZNkXTVdoj25Sbw+dqpi17g0gqCQkDoPGuzQCp+mtc3OxXlDLJuoM9hLCiWwok7kpz/SrKtdtjWu3R4EJGyPHbS22nOcJAxXDd9NW+7XO33OSHEzLeoqYdbWUkZ6g+YpEVtQ+yq7X9Ne1bdwgv8Acbv+5njHrjdR2j93+k+jUx8fSH0gSjH2g1t+v8M7a5dbWZq9dpthjTGnVRzBfy42VJLauqSFDoc0z2LRdttFxVciuVNuBRsTJmOlxSE+SfAfCkSD7QvZv0w0YJnd90JqzlY4zsO38cV47ZdhtFmQ0P8AHm7MeygfazznHw/KjtLtbd11HpSLJYU7FXJcDm3PH1Dg5HTnHNTdo0HarfdGrm65MnS44IjrmPlzuQeu0HjPr1pEiu1Y/wDDZPI+mGf61wdtgkKGlw0tpDJuzYcVITuZCuNu8eKeufTNPN7sEK9iH7aHD7HITIa2KIwtPTPnW292aBfbc7b7rHTIiu/aQrz8CD4H1pErzXFt1RM06+xqG+adiwVqQe+9ncQUK3DaUqKjzmrJtYUi3RUrdDqg0kFwdFcdaV4/ZxaESGHJkm4TmoygthiVJUttBHTjx+OacUpCRgcDypEzRRRSIUUUUiFFFFIhRRRSIVg0UUieRys58KyKKKRPK/u17rNFIhRRRSIUUUUiFFFFIhRRRSJ//9k=">
            <a:extLst>
              <a:ext uri="{FF2B5EF4-FFF2-40B4-BE49-F238E27FC236}">
                <a16:creationId xmlns:a16="http://schemas.microsoft.com/office/drawing/2014/main" id="{12BC54AF-2D3C-48C6-AC57-72461D6370AF}"/>
              </a:ext>
            </a:extLst>
          </p:cNvPr>
          <p:cNvSpPr>
            <a:spLocks noChangeAspect="1" noChangeArrowheads="1"/>
          </p:cNvSpPr>
          <p:nvPr/>
        </p:nvSpPr>
        <p:spPr bwMode="auto">
          <a:xfrm>
            <a:off x="460375" y="-136525"/>
            <a:ext cx="126682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latin typeface="Comic Sans MS" panose="030F0702030302020204" pitchFamily="66" charset="0"/>
            </a:endParaRPr>
          </a:p>
        </p:txBody>
      </p:sp>
      <p:pic>
        <p:nvPicPr>
          <p:cNvPr id="2050" name="Picture 2" descr="Image result for little wandle">
            <a:extLst>
              <a:ext uri="{FF2B5EF4-FFF2-40B4-BE49-F238E27FC236}">
                <a16:creationId xmlns:a16="http://schemas.microsoft.com/office/drawing/2014/main" id="{3C6E0298-8AE5-1ABA-1396-D1F7D6A5A4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2289" y="5182728"/>
            <a:ext cx="1599570" cy="16133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5DEAD06C-CB35-4741-9098-AB526FEA036D}"/>
              </a:ext>
            </a:extLst>
          </p:cNvPr>
          <p:cNvSpPr>
            <a:spLocks noGrp="1" noChangeArrowheads="1"/>
          </p:cNvSpPr>
          <p:nvPr>
            <p:ph type="title"/>
          </p:nvPr>
        </p:nvSpPr>
        <p:spPr>
          <a:xfrm>
            <a:off x="-1692696" y="263079"/>
            <a:ext cx="8229600" cy="1143000"/>
          </a:xfrm>
        </p:spPr>
        <p:txBody>
          <a:bodyPr/>
          <a:lstStyle/>
          <a:p>
            <a:pPr eaLnBrk="1" hangingPunct="1"/>
            <a:r>
              <a:rPr lang="en-GB" altLang="en-US" dirty="0">
                <a:solidFill>
                  <a:srgbClr val="FF0000"/>
                </a:solidFill>
              </a:rPr>
              <a:t>Writing</a:t>
            </a:r>
            <a:endParaRPr lang="en-US" altLang="en-US" dirty="0">
              <a:solidFill>
                <a:srgbClr val="FF0000"/>
              </a:solidFill>
            </a:endParaRPr>
          </a:p>
        </p:txBody>
      </p:sp>
      <p:sp>
        <p:nvSpPr>
          <p:cNvPr id="12291" name="Rectangle 3">
            <a:extLst>
              <a:ext uri="{FF2B5EF4-FFF2-40B4-BE49-F238E27FC236}">
                <a16:creationId xmlns:a16="http://schemas.microsoft.com/office/drawing/2014/main" id="{7EAECB02-454A-4EAE-A818-6B6672B4BD0A}"/>
              </a:ext>
            </a:extLst>
          </p:cNvPr>
          <p:cNvSpPr>
            <a:spLocks noGrp="1" noChangeArrowheads="1"/>
          </p:cNvSpPr>
          <p:nvPr>
            <p:ph type="body" idx="1"/>
          </p:nvPr>
        </p:nvSpPr>
        <p:spPr>
          <a:xfrm>
            <a:off x="250825" y="1368425"/>
            <a:ext cx="5257279" cy="3992563"/>
          </a:xfrm>
        </p:spPr>
        <p:txBody>
          <a:bodyPr/>
          <a:lstStyle/>
          <a:p>
            <a:pPr eaLnBrk="1" hangingPunct="1">
              <a:defRPr/>
            </a:pPr>
            <a:r>
              <a:rPr lang="en-GB" altLang="en-US" sz="1600" dirty="0"/>
              <a:t>We focus heavily on narrative writing, spelling and basic sentence structures.</a:t>
            </a:r>
          </a:p>
          <a:p>
            <a:pPr eaLnBrk="1" hangingPunct="1">
              <a:defRPr/>
            </a:pPr>
            <a:endParaRPr lang="en-GB" altLang="en-US" sz="1600" dirty="0"/>
          </a:p>
          <a:p>
            <a:pPr eaLnBrk="1" hangingPunct="1">
              <a:defRPr/>
            </a:pPr>
            <a:r>
              <a:rPr lang="en-GB" altLang="en-US" sz="1600" dirty="0"/>
              <a:t>Yr 1 begin with dictated sentences and scaffolded work</a:t>
            </a:r>
          </a:p>
          <a:p>
            <a:pPr eaLnBrk="1" hangingPunct="1">
              <a:defRPr/>
            </a:pPr>
            <a:endParaRPr lang="en-GB" altLang="en-US" sz="1600" dirty="0"/>
          </a:p>
          <a:p>
            <a:pPr eaLnBrk="1" hangingPunct="1">
              <a:defRPr/>
            </a:pPr>
            <a:r>
              <a:rPr lang="en-GB" altLang="en-US" sz="1600" dirty="0"/>
              <a:t>Yr 2 will be writing in sentences from September with punctuation expected and conjunctions being used e.g. because.</a:t>
            </a:r>
          </a:p>
        </p:txBody>
      </p:sp>
      <p:pic>
        <p:nvPicPr>
          <p:cNvPr id="12292" name="Picture 5" descr="MCj04404280000[1]">
            <a:extLst>
              <a:ext uri="{FF2B5EF4-FFF2-40B4-BE49-F238E27FC236}">
                <a16:creationId xmlns:a16="http://schemas.microsoft.com/office/drawing/2014/main" id="{6CDC5934-9945-45C1-BF1D-AC070E6CABF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0674" y="561587"/>
            <a:ext cx="173672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B0A5FA90-CBAE-8E42-82EC-5399621A3CF3}"/>
              </a:ext>
            </a:extLst>
          </p:cNvPr>
          <p:cNvSpPr txBox="1">
            <a:spLocks noChangeArrowheads="1"/>
          </p:cNvSpPr>
          <p:nvPr/>
        </p:nvSpPr>
        <p:spPr bwMode="auto">
          <a:xfrm>
            <a:off x="5621846" y="4581128"/>
            <a:ext cx="4186808" cy="3196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eaLnBrk="1" hangingPunct="1">
              <a:buFontTx/>
              <a:buNone/>
            </a:pPr>
            <a:r>
              <a:rPr lang="en-GB" altLang="en-US" sz="1400" kern="0" dirty="0"/>
              <a:t>7 areas:</a:t>
            </a:r>
          </a:p>
          <a:p>
            <a:pPr eaLnBrk="1" hangingPunct="1"/>
            <a:r>
              <a:rPr lang="en-GB" altLang="en-US" sz="1400" kern="0" dirty="0"/>
              <a:t>Place Value </a:t>
            </a:r>
          </a:p>
          <a:p>
            <a:pPr eaLnBrk="1" hangingPunct="1"/>
            <a:r>
              <a:rPr lang="en-GB" altLang="en-US" sz="1400" kern="0" dirty="0"/>
              <a:t>Addition and Subtraction </a:t>
            </a:r>
          </a:p>
          <a:p>
            <a:pPr eaLnBrk="1" hangingPunct="1"/>
            <a:r>
              <a:rPr lang="en-GB" altLang="en-US" sz="1400" kern="0" dirty="0"/>
              <a:t>Multiplication and Division </a:t>
            </a:r>
          </a:p>
          <a:p>
            <a:pPr eaLnBrk="1" hangingPunct="1"/>
            <a:r>
              <a:rPr lang="en-GB" altLang="en-US" sz="1400" kern="0" dirty="0"/>
              <a:t>Fractions </a:t>
            </a:r>
          </a:p>
          <a:p>
            <a:pPr eaLnBrk="1" hangingPunct="1"/>
            <a:r>
              <a:rPr lang="en-GB" altLang="en-US" sz="1400" kern="0" dirty="0"/>
              <a:t>Measures </a:t>
            </a:r>
          </a:p>
          <a:p>
            <a:pPr eaLnBrk="1" hangingPunct="1"/>
            <a:r>
              <a:rPr lang="en-GB" altLang="en-US" sz="1400" kern="0" dirty="0"/>
              <a:t>Geometry </a:t>
            </a:r>
          </a:p>
          <a:p>
            <a:pPr eaLnBrk="1" hangingPunct="1"/>
            <a:r>
              <a:rPr lang="en-GB" altLang="en-US" sz="1400" kern="0" dirty="0"/>
              <a:t>Statistics</a:t>
            </a:r>
          </a:p>
        </p:txBody>
      </p:sp>
      <p:sp>
        <p:nvSpPr>
          <p:cNvPr id="6" name="Rectangle 2">
            <a:extLst>
              <a:ext uri="{FF2B5EF4-FFF2-40B4-BE49-F238E27FC236}">
                <a16:creationId xmlns:a16="http://schemas.microsoft.com/office/drawing/2014/main" id="{AF333E33-2630-AB4B-B1A1-85B3EC70217B}"/>
              </a:ext>
            </a:extLst>
          </p:cNvPr>
          <p:cNvSpPr txBox="1">
            <a:spLocks noChangeArrowheads="1"/>
          </p:cNvSpPr>
          <p:nvPr/>
        </p:nvSpPr>
        <p:spPr bwMode="auto">
          <a:xfrm>
            <a:off x="5724128" y="3717032"/>
            <a:ext cx="2378224"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GB" altLang="en-US" kern="0" dirty="0">
                <a:solidFill>
                  <a:srgbClr val="FF0000"/>
                </a:solidFill>
              </a:rPr>
              <a:t>Maths </a:t>
            </a:r>
            <a:endParaRPr lang="en-US" altLang="en-US" kern="0" dirty="0">
              <a:solidFill>
                <a:srgbClr val="FF0000"/>
              </a:solidFill>
            </a:endParaRPr>
          </a:p>
        </p:txBody>
      </p:sp>
      <p:pic>
        <p:nvPicPr>
          <p:cNvPr id="7" name="Picture 5" descr="j0234131">
            <a:extLst>
              <a:ext uri="{FF2B5EF4-FFF2-40B4-BE49-F238E27FC236}">
                <a16:creationId xmlns:a16="http://schemas.microsoft.com/office/drawing/2014/main" id="{776D1BA2-4AC6-3445-84E5-BC6485866F1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1840" y="4288532"/>
            <a:ext cx="1952625"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dir="in"/>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7D34FEB8-09A5-4BC5-9128-F00FD1B8EE6F}"/>
              </a:ext>
            </a:extLst>
          </p:cNvPr>
          <p:cNvSpPr txBox="1">
            <a:spLocks/>
          </p:cNvSpPr>
          <p:nvPr/>
        </p:nvSpPr>
        <p:spPr>
          <a:xfrm>
            <a:off x="-1404664" y="0"/>
            <a:ext cx="8220075" cy="993775"/>
          </a:xfrm>
          <a:prstGeom prst="roundRect">
            <a:avLst>
              <a:gd name="adj" fmla="val 9639"/>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defRPr/>
            </a:pPr>
            <a:r>
              <a:rPr lang="en-GB" altLang="en-US" sz="3500" kern="0" dirty="0">
                <a:solidFill>
                  <a:srgbClr val="FF0000"/>
                </a:solidFill>
              </a:rPr>
              <a:t>Topics Covered in Swans</a:t>
            </a:r>
          </a:p>
        </p:txBody>
      </p:sp>
      <p:sp>
        <p:nvSpPr>
          <p:cNvPr id="14339" name="Rectangle 4">
            <a:extLst>
              <a:ext uri="{FF2B5EF4-FFF2-40B4-BE49-F238E27FC236}">
                <a16:creationId xmlns:a16="http://schemas.microsoft.com/office/drawing/2014/main" id="{41611F54-5301-40FC-A5FE-2873F06B8FE1}"/>
              </a:ext>
            </a:extLst>
          </p:cNvPr>
          <p:cNvSpPr>
            <a:spLocks noChangeArrowheads="1"/>
          </p:cNvSpPr>
          <p:nvPr/>
        </p:nvSpPr>
        <p:spPr bwMode="auto">
          <a:xfrm>
            <a:off x="143508" y="797166"/>
            <a:ext cx="8856984" cy="5599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0"/>
              </a:spcBef>
              <a:spcAft>
                <a:spcPts val="600"/>
              </a:spcAft>
            </a:pPr>
            <a:r>
              <a:rPr lang="en-GB" altLang="en-US" sz="2000" dirty="0"/>
              <a:t>There are daily maths and English lessons, often linked to the interesting and varied topic work we do. </a:t>
            </a:r>
          </a:p>
          <a:p>
            <a:pPr eaLnBrk="1" hangingPunct="1">
              <a:lnSpc>
                <a:spcPct val="120000"/>
              </a:lnSpc>
              <a:spcBef>
                <a:spcPct val="0"/>
              </a:spcBef>
              <a:spcAft>
                <a:spcPts val="600"/>
              </a:spcAft>
            </a:pPr>
            <a:r>
              <a:rPr lang="en-GB" altLang="en-US" sz="2000" dirty="0"/>
              <a:t>We will aim to take Key Stage 1 children on a number of school trips linked to the curriculum. Keep your eyes on the newsletter and website for more information on these trips. Helpers are always welcome! </a:t>
            </a:r>
          </a:p>
          <a:p>
            <a:pPr eaLnBrk="1" hangingPunct="1">
              <a:lnSpc>
                <a:spcPct val="120000"/>
              </a:lnSpc>
              <a:spcBef>
                <a:spcPct val="0"/>
              </a:spcBef>
              <a:spcAft>
                <a:spcPts val="600"/>
              </a:spcAft>
            </a:pPr>
            <a:endParaRPr lang="en-GB" altLang="en-US" sz="2000" dirty="0"/>
          </a:p>
          <a:p>
            <a:pPr eaLnBrk="1" hangingPunct="1">
              <a:lnSpc>
                <a:spcPct val="120000"/>
              </a:lnSpc>
              <a:spcBef>
                <a:spcPct val="0"/>
              </a:spcBef>
              <a:spcAft>
                <a:spcPts val="600"/>
              </a:spcAft>
            </a:pPr>
            <a:r>
              <a:rPr lang="en-GB" altLang="en-US" sz="2000" dirty="0"/>
              <a:t>Long term plans for each subject can be found on the website </a:t>
            </a:r>
            <a:r>
              <a:rPr lang="en-GB" altLang="en-US" sz="1400" dirty="0"/>
              <a:t>(Learning -&gt; curriculum -&gt; History/science/</a:t>
            </a:r>
            <a:r>
              <a:rPr lang="en-GB" altLang="en-US" sz="1400" dirty="0" err="1"/>
              <a:t>geog</a:t>
            </a:r>
            <a:r>
              <a:rPr lang="en-GB" altLang="en-US" sz="1400" dirty="0"/>
              <a:t> etc)</a:t>
            </a:r>
          </a:p>
          <a:p>
            <a:pPr eaLnBrk="1" hangingPunct="1">
              <a:lnSpc>
                <a:spcPct val="120000"/>
              </a:lnSpc>
              <a:spcBef>
                <a:spcPct val="0"/>
              </a:spcBef>
              <a:spcAft>
                <a:spcPts val="600"/>
              </a:spcAft>
            </a:pPr>
            <a:endParaRPr lang="en-GB" altLang="en-US" sz="1400" dirty="0"/>
          </a:p>
          <a:p>
            <a:pPr eaLnBrk="1" hangingPunct="1">
              <a:lnSpc>
                <a:spcPct val="120000"/>
              </a:lnSpc>
              <a:spcBef>
                <a:spcPct val="0"/>
              </a:spcBef>
              <a:spcAft>
                <a:spcPts val="600"/>
              </a:spcAft>
            </a:pPr>
            <a:r>
              <a:rPr lang="en-GB" altLang="en-US" sz="2000"/>
              <a:t> </a:t>
            </a:r>
            <a:r>
              <a:rPr lang="en-GB" altLang="en-US" sz="2000" dirty="0"/>
              <a:t>T</a:t>
            </a:r>
            <a:r>
              <a:rPr lang="en-GB" altLang="en-US" sz="2000"/>
              <a:t>opics </a:t>
            </a:r>
            <a:r>
              <a:rPr lang="en-GB" altLang="en-US" sz="2000" dirty="0"/>
              <a:t>in September include ‘What is History’; ‘Habitats’ and ‘dynamics’</a:t>
            </a:r>
          </a:p>
          <a:p>
            <a:pPr eaLnBrk="1" hangingPunct="1">
              <a:lnSpc>
                <a:spcPct val="120000"/>
              </a:lnSpc>
              <a:spcBef>
                <a:spcPct val="0"/>
              </a:spcBef>
              <a:spcAft>
                <a:spcPts val="600"/>
              </a:spcAft>
            </a:pPr>
            <a:endParaRPr lang="en-GB" altLang="en-US" sz="2000" dirty="0"/>
          </a:p>
          <a:p>
            <a:pPr eaLnBrk="1" hangingPunct="1">
              <a:lnSpc>
                <a:spcPct val="120000"/>
              </a:lnSpc>
              <a:spcBef>
                <a:spcPct val="0"/>
              </a:spcBef>
              <a:spcAft>
                <a:spcPts val="600"/>
              </a:spcAft>
            </a:pPr>
            <a:r>
              <a:rPr lang="en-GB" altLang="en-US" sz="2000" dirty="0"/>
              <a:t>For more information on the national curriculum for key stage 1, please visit </a:t>
            </a:r>
            <a:r>
              <a:rPr lang="en-GB" altLang="en-US" sz="2000" dirty="0">
                <a:hlinkClick r:id="rId2"/>
              </a:rPr>
              <a:t>https://www.gov.uk/government/publications/national-curriculum-in-england-primary-curriculum</a:t>
            </a:r>
            <a:r>
              <a:rPr lang="en-GB" altLang="en-US" sz="2000" dirty="0"/>
              <a:t> or our school website.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DCA2DDE-C9DB-411F-AF60-44D4AF533BB0}"/>
              </a:ext>
            </a:extLst>
          </p:cNvPr>
          <p:cNvSpPr>
            <a:spLocks noGrp="1" noChangeArrowheads="1"/>
          </p:cNvSpPr>
          <p:nvPr>
            <p:ph type="title"/>
          </p:nvPr>
        </p:nvSpPr>
        <p:spPr>
          <a:xfrm>
            <a:off x="468313" y="0"/>
            <a:ext cx="8229600" cy="1143000"/>
          </a:xfrm>
        </p:spPr>
        <p:txBody>
          <a:bodyPr/>
          <a:lstStyle/>
          <a:p>
            <a:pPr eaLnBrk="1" hangingPunct="1"/>
            <a:r>
              <a:rPr lang="en-GB" altLang="en-US" dirty="0">
                <a:solidFill>
                  <a:srgbClr val="FF0000"/>
                </a:solidFill>
              </a:rPr>
              <a:t>PE </a:t>
            </a:r>
          </a:p>
        </p:txBody>
      </p:sp>
      <p:sp>
        <p:nvSpPr>
          <p:cNvPr id="14339" name="Rectangle 3">
            <a:extLst>
              <a:ext uri="{FF2B5EF4-FFF2-40B4-BE49-F238E27FC236}">
                <a16:creationId xmlns:a16="http://schemas.microsoft.com/office/drawing/2014/main" id="{B7B78F48-3ED3-4F91-82BD-95A05D422EEA}"/>
              </a:ext>
            </a:extLst>
          </p:cNvPr>
          <p:cNvSpPr>
            <a:spLocks noGrp="1" noChangeArrowheads="1"/>
          </p:cNvSpPr>
          <p:nvPr>
            <p:ph type="body" idx="1"/>
          </p:nvPr>
        </p:nvSpPr>
        <p:spPr>
          <a:xfrm>
            <a:off x="323528" y="980728"/>
            <a:ext cx="8229600" cy="4284583"/>
          </a:xfrm>
        </p:spPr>
        <p:txBody>
          <a:bodyPr/>
          <a:lstStyle/>
          <a:p>
            <a:pPr eaLnBrk="1" hangingPunct="1">
              <a:defRPr/>
            </a:pPr>
            <a:r>
              <a:rPr lang="en-GB" altLang="en-US" sz="2000" dirty="0"/>
              <a:t>This year again we are asking that pupils come dressed in                       their PE kits on the days they have their PE lessons. Full details of our PE kit can be found on the school webpage. </a:t>
            </a:r>
          </a:p>
          <a:p>
            <a:pPr eaLnBrk="1" hangingPunct="1">
              <a:defRPr/>
            </a:pPr>
            <a:r>
              <a:rPr lang="en-GB" altLang="en-US" sz="2000" dirty="0"/>
              <a:t> </a:t>
            </a:r>
          </a:p>
          <a:p>
            <a:pPr eaLnBrk="1" hangingPunct="1">
              <a:defRPr/>
            </a:pPr>
            <a:r>
              <a:rPr lang="en-GB" altLang="en-US" sz="2000" dirty="0"/>
              <a:t>If your child does not arrive in their kit then the pupil will need to borrow one of our spare kits or will miss their PE lesson for that week and will therefore need to complete a ‘PE Lesson’ crib sheet detailing the lesson that they have missed (in Swans class this will include a drawing of the activity and a ‘chat’ to the teacher about what the children were learning). </a:t>
            </a:r>
          </a:p>
          <a:p>
            <a:pPr eaLnBrk="1" hangingPunct="1">
              <a:defRPr/>
            </a:pPr>
            <a:endParaRPr lang="en-GB" altLang="en-US" sz="2000" dirty="0"/>
          </a:p>
          <a:p>
            <a:pPr eaLnBrk="1" hangingPunct="1">
              <a:defRPr/>
            </a:pPr>
            <a:r>
              <a:rPr lang="en-GB" altLang="en-US" sz="2000" dirty="0"/>
              <a:t>Please remove earrings on the day as we are not allowed to remove them. Long hair must be tied back. </a:t>
            </a:r>
          </a:p>
          <a:p>
            <a:pPr eaLnBrk="1" hangingPunct="1">
              <a:defRPr/>
            </a:pPr>
            <a:r>
              <a:rPr lang="en-GB" altLang="en-US" sz="2000" dirty="0"/>
              <a:t>Forest School – 9 weeks for year 1.  Details and dates to follow. </a:t>
            </a:r>
          </a:p>
          <a:p>
            <a:pPr eaLnBrk="1" hangingPunct="1">
              <a:defRPr/>
            </a:pPr>
            <a:r>
              <a:rPr lang="en-GB" altLang="en-US" sz="2000" dirty="0"/>
              <a:t>Forest school items – trousers, long sleeved top, jumper, waterproof coat and trousers, wellington boots, hat, scarf and gloves) </a:t>
            </a:r>
          </a:p>
          <a:p>
            <a:pPr eaLnBrk="1" hangingPunct="1">
              <a:defRPr/>
            </a:pPr>
            <a:r>
              <a:rPr lang="en-GB" altLang="en-US" sz="2000" dirty="0"/>
              <a:t>Year 2 will remain in school working on Key Year 2 skills. </a:t>
            </a:r>
          </a:p>
          <a:p>
            <a:pPr>
              <a:defRPr/>
            </a:pPr>
            <a:endParaRPr lang="en-GB" dirty="0"/>
          </a:p>
          <a:p>
            <a:pPr marL="0" indent="0" eaLnBrk="1" hangingPunct="1">
              <a:buNone/>
              <a:defRPr/>
            </a:pPr>
            <a:endParaRPr lang="en-GB" altLang="en-US" dirty="0"/>
          </a:p>
        </p:txBody>
      </p:sp>
      <p:sp>
        <p:nvSpPr>
          <p:cNvPr id="16388" name="Rectangle 4">
            <a:extLst>
              <a:ext uri="{FF2B5EF4-FFF2-40B4-BE49-F238E27FC236}">
                <a16:creationId xmlns:a16="http://schemas.microsoft.com/office/drawing/2014/main" id="{98C7D886-2E4E-4CFE-95A4-1AD5C38DEC60}"/>
              </a:ext>
            </a:extLst>
          </p:cNvPr>
          <p:cNvSpPr>
            <a:spLocks noChangeArrowheads="1"/>
          </p:cNvSpPr>
          <p:nvPr/>
        </p:nvSpPr>
        <p:spPr bwMode="auto">
          <a:xfrm>
            <a:off x="70994" y="503346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latin typeface="Comic Sans MS" panose="030F0702030302020204" pitchFamily="66" charset="0"/>
            </a:endParaRPr>
          </a:p>
        </p:txBody>
      </p:sp>
      <p:sp>
        <p:nvSpPr>
          <p:cNvPr id="16389" name="Rectangle 5">
            <a:extLst>
              <a:ext uri="{FF2B5EF4-FFF2-40B4-BE49-F238E27FC236}">
                <a16:creationId xmlns:a16="http://schemas.microsoft.com/office/drawing/2014/main" id="{5B5DFBA3-1ED7-4428-A906-DDB29B50886F}"/>
              </a:ext>
            </a:extLst>
          </p:cNvPr>
          <p:cNvSpPr>
            <a:spLocks noChangeArrowheads="1"/>
          </p:cNvSpPr>
          <p:nvPr/>
        </p:nvSpPr>
        <p:spPr bwMode="auto">
          <a:xfrm>
            <a:off x="0" y="4834677"/>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latin typeface="Comic Sans MS" panose="030F0702030302020204" pitchFamily="66" charset="0"/>
            </a:endParaRPr>
          </a:p>
        </p:txBody>
      </p:sp>
      <p:pic>
        <p:nvPicPr>
          <p:cNvPr id="16390" name="Picture 3">
            <a:extLst>
              <a:ext uri="{FF2B5EF4-FFF2-40B4-BE49-F238E27FC236}">
                <a16:creationId xmlns:a16="http://schemas.microsoft.com/office/drawing/2014/main" id="{02268918-AA4E-45FA-BD14-08F751694497}"/>
              </a:ext>
            </a:extLst>
          </p:cNvPr>
          <p:cNvPicPr>
            <a:picLocks noChangeAspect="1"/>
          </p:cNvPicPr>
          <p:nvPr/>
        </p:nvPicPr>
        <p:blipFill>
          <a:blip r:embed="rId2">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7452320" y="0"/>
            <a:ext cx="1473501" cy="121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96A50A42-CC1A-4D33-92F6-5E670D696BC1}"/>
              </a:ext>
            </a:extLst>
          </p:cNvPr>
          <p:cNvSpPr>
            <a:spLocks noGrp="1" noChangeArrowheads="1"/>
          </p:cNvSpPr>
          <p:nvPr>
            <p:ph type="title"/>
          </p:nvPr>
        </p:nvSpPr>
        <p:spPr/>
        <p:txBody>
          <a:bodyPr/>
          <a:lstStyle/>
          <a:p>
            <a:pPr eaLnBrk="1" hangingPunct="1"/>
            <a:r>
              <a:rPr lang="en-GB" altLang="en-US">
                <a:solidFill>
                  <a:srgbClr val="FF0000"/>
                </a:solidFill>
              </a:rPr>
              <a:t>Homework </a:t>
            </a:r>
          </a:p>
        </p:txBody>
      </p:sp>
      <p:sp>
        <p:nvSpPr>
          <p:cNvPr id="17411" name="Rectangle 4">
            <a:extLst>
              <a:ext uri="{FF2B5EF4-FFF2-40B4-BE49-F238E27FC236}">
                <a16:creationId xmlns:a16="http://schemas.microsoft.com/office/drawing/2014/main" id="{5AC97621-6EFF-4820-A2DD-0009DB27AD63}"/>
              </a:ext>
            </a:extLst>
          </p:cNvPr>
          <p:cNvSpPr>
            <a:spLocks noChangeArrowheads="1"/>
          </p:cNvSpPr>
          <p:nvPr/>
        </p:nvSpPr>
        <p:spPr bwMode="auto">
          <a:xfrm>
            <a:off x="228600" y="1692275"/>
            <a:ext cx="8686800" cy="4345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0"/>
              </a:spcBef>
              <a:spcAft>
                <a:spcPts val="600"/>
              </a:spcAft>
            </a:pPr>
            <a:r>
              <a:rPr lang="en-GB" altLang="en-US" sz="1700" dirty="0"/>
              <a:t>Weekly homework will consist of </a:t>
            </a:r>
            <a:r>
              <a:rPr lang="en-GB" altLang="en-US" sz="1700" b="1" dirty="0"/>
              <a:t>daily reading </a:t>
            </a:r>
            <a:r>
              <a:rPr lang="en-GB" altLang="en-US" sz="1700" dirty="0"/>
              <a:t>and </a:t>
            </a:r>
            <a:r>
              <a:rPr lang="en-GB" altLang="en-US" sz="1700" b="1" dirty="0"/>
              <a:t>learning spellings </a:t>
            </a:r>
            <a:r>
              <a:rPr lang="en-GB" altLang="en-US" sz="1700" dirty="0"/>
              <a:t>based on your children's phonics or spelling lessons from that week. Please practise them little and often. Spelling books will be sent home.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Spellings will be issued on a Friday with spelling books being sent home and tested the following Friday.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Additional Homework can be completed and bought in for Show and tell and will be rewarded but no expectation on Extra curricular homework</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Please speak to myself, Mrs Mason or Mr Robson if there are any concerns regarding homework or if you need support. </a:t>
            </a:r>
          </a:p>
        </p:txBody>
      </p:sp>
      <p:pic>
        <p:nvPicPr>
          <p:cNvPr id="17412" name="Picture 2">
            <a:extLst>
              <a:ext uri="{FF2B5EF4-FFF2-40B4-BE49-F238E27FC236}">
                <a16:creationId xmlns:a16="http://schemas.microsoft.com/office/drawing/2014/main" id="{0D37992A-B14E-4727-9BB2-239AE559194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8488" y="274638"/>
            <a:ext cx="1304925" cy="141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71E82BB7-EE15-4FDE-B257-A25FA93FC1CA}"/>
              </a:ext>
            </a:extLst>
          </p:cNvPr>
          <p:cNvSpPr txBox="1">
            <a:spLocks/>
          </p:cNvSpPr>
          <p:nvPr/>
        </p:nvSpPr>
        <p:spPr>
          <a:xfrm>
            <a:off x="-1692696" y="-12700"/>
            <a:ext cx="8220075" cy="717550"/>
          </a:xfrm>
          <a:prstGeom prst="roundRect">
            <a:avLst>
              <a:gd name="adj" fmla="val 9639"/>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defRPr/>
            </a:pPr>
            <a:r>
              <a:rPr lang="en-GB" altLang="en-US" sz="3500" kern="0" dirty="0">
                <a:solidFill>
                  <a:srgbClr val="FF0000"/>
                </a:solidFill>
              </a:rPr>
              <a:t>How Can You help?</a:t>
            </a:r>
          </a:p>
        </p:txBody>
      </p:sp>
      <p:sp>
        <p:nvSpPr>
          <p:cNvPr id="19459" name="Rectangle 4">
            <a:extLst>
              <a:ext uri="{FF2B5EF4-FFF2-40B4-BE49-F238E27FC236}">
                <a16:creationId xmlns:a16="http://schemas.microsoft.com/office/drawing/2014/main" id="{21405641-1318-4076-8F85-2669D286EC57}"/>
              </a:ext>
            </a:extLst>
          </p:cNvPr>
          <p:cNvSpPr>
            <a:spLocks noChangeArrowheads="1"/>
          </p:cNvSpPr>
          <p:nvPr/>
        </p:nvSpPr>
        <p:spPr bwMode="auto">
          <a:xfrm>
            <a:off x="204788" y="977900"/>
            <a:ext cx="6887492" cy="630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nchor="t">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0"/>
              </a:spcBef>
              <a:spcAft>
                <a:spcPts val="600"/>
              </a:spcAft>
            </a:pPr>
            <a:r>
              <a:rPr lang="en-GB" altLang="en-US" sz="1700" dirty="0"/>
              <a:t>We want to encourage our children to be as independent as possible. For example, we encourage them to be responsible for coming into school and putting their snack and water bottle away reading to begin their morning task.</a:t>
            </a:r>
          </a:p>
          <a:p>
            <a:pPr eaLnBrk="1" hangingPunct="1">
              <a:lnSpc>
                <a:spcPct val="120000"/>
              </a:lnSpc>
              <a:spcBef>
                <a:spcPct val="0"/>
              </a:spcBef>
              <a:spcAft>
                <a:spcPts val="600"/>
              </a:spcAft>
            </a:pPr>
            <a:r>
              <a:rPr lang="en-GB" altLang="en-US" sz="1700" dirty="0"/>
              <a:t>Small school bags are permitted but spare clothes are unnecessary. </a:t>
            </a:r>
          </a:p>
          <a:p>
            <a:pPr eaLnBrk="1" hangingPunct="1">
              <a:lnSpc>
                <a:spcPct val="120000"/>
              </a:lnSpc>
              <a:spcBef>
                <a:spcPct val="0"/>
              </a:spcBef>
              <a:spcAft>
                <a:spcPts val="600"/>
              </a:spcAft>
            </a:pPr>
            <a:r>
              <a:rPr lang="en-GB" altLang="en-US" sz="1700" b="1" dirty="0"/>
              <a:t>Read everything</a:t>
            </a:r>
            <a:r>
              <a:rPr lang="en-GB" altLang="en-US" sz="1700" dirty="0"/>
              <a:t>! Books are for enjoyment, as well as learning, so encourage reading as much as you can. Talk about what they’ve read, ask opinions, make predictions, visit the library and make sure your child sees you reading too.</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Refer to the long-term plans for each subject and talk to your child about their learning. Perhaps arrange your own family trip or information gathering session, related to work done in class.</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b="1" dirty="0">
                <a:latin typeface="Arial"/>
                <a:cs typeface="Arial"/>
              </a:rPr>
              <a:t>Support reading, spelling and homework, </a:t>
            </a:r>
            <a:r>
              <a:rPr lang="en-GB" altLang="en-US" sz="1700" dirty="0">
                <a:latin typeface="Arial"/>
                <a:cs typeface="Arial"/>
              </a:rPr>
              <a:t>teach children to write their name in full with a capital letter, recognise coins and notes, begin to tell the time, counting, recognising numbers. </a:t>
            </a:r>
          </a:p>
          <a:p>
            <a:pPr eaLnBrk="1" hangingPunct="1">
              <a:lnSpc>
                <a:spcPct val="120000"/>
              </a:lnSpc>
              <a:spcBef>
                <a:spcPct val="0"/>
              </a:spcBef>
              <a:spcAft>
                <a:spcPts val="600"/>
              </a:spcAft>
            </a:pPr>
            <a:endParaRPr lang="en-GB" altLang="en-US" sz="1700" dirty="0"/>
          </a:p>
        </p:txBody>
      </p:sp>
      <p:pic>
        <p:nvPicPr>
          <p:cNvPr id="19460" name="Picture 4">
            <a:extLst>
              <a:ext uri="{FF2B5EF4-FFF2-40B4-BE49-F238E27FC236}">
                <a16:creationId xmlns:a16="http://schemas.microsoft.com/office/drawing/2014/main" id="{5571F192-D4A9-4813-9E93-93A8BDB9C2D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116632"/>
            <a:ext cx="2028411" cy="2777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62CFFFE3-3889-461E-8030-B6D75DE11EC2}"/>
              </a:ext>
            </a:extLst>
          </p:cNvPr>
          <p:cNvSpPr txBox="1">
            <a:spLocks/>
          </p:cNvSpPr>
          <p:nvPr/>
        </p:nvSpPr>
        <p:spPr>
          <a:xfrm>
            <a:off x="457200" y="479425"/>
            <a:ext cx="8220075" cy="993775"/>
          </a:xfrm>
          <a:prstGeom prst="roundRect">
            <a:avLst>
              <a:gd name="adj" fmla="val 9639"/>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eaLnBrk="1" hangingPunct="1">
              <a:defRPr/>
            </a:pPr>
            <a:r>
              <a:rPr lang="en-GB" altLang="en-US" sz="3500" kern="0" dirty="0">
                <a:solidFill>
                  <a:srgbClr val="FF0000"/>
                </a:solidFill>
              </a:rPr>
              <a:t>Any Questions?</a:t>
            </a:r>
          </a:p>
        </p:txBody>
      </p:sp>
      <p:sp>
        <p:nvSpPr>
          <p:cNvPr id="20483" name="Rectangle 4">
            <a:extLst>
              <a:ext uri="{FF2B5EF4-FFF2-40B4-BE49-F238E27FC236}">
                <a16:creationId xmlns:a16="http://schemas.microsoft.com/office/drawing/2014/main" id="{3909BAA5-0F37-440D-89B8-58DD70D7140C}"/>
              </a:ext>
            </a:extLst>
          </p:cNvPr>
          <p:cNvSpPr>
            <a:spLocks noChangeArrowheads="1"/>
          </p:cNvSpPr>
          <p:nvPr/>
        </p:nvSpPr>
        <p:spPr bwMode="auto">
          <a:xfrm>
            <a:off x="755650" y="1514475"/>
            <a:ext cx="7632700" cy="2154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0"/>
              </a:spcBef>
              <a:spcAft>
                <a:spcPts val="600"/>
              </a:spcAft>
            </a:pPr>
            <a:r>
              <a:rPr lang="en-GB" altLang="en-US" sz="1700" dirty="0"/>
              <a:t>We hope that this presentation is useful. Should you have any questions, please feel free to speak to a member of staff. </a:t>
            </a:r>
          </a:p>
          <a:p>
            <a:pPr eaLnBrk="1" hangingPunct="1">
              <a:lnSpc>
                <a:spcPct val="120000"/>
              </a:lnSpc>
              <a:spcBef>
                <a:spcPct val="0"/>
              </a:spcBef>
              <a:spcAft>
                <a:spcPts val="600"/>
              </a:spcAft>
            </a:pPr>
            <a:endParaRPr lang="en-GB" altLang="en-US" sz="1700" dirty="0"/>
          </a:p>
          <a:p>
            <a:pPr eaLnBrk="1" hangingPunct="1">
              <a:lnSpc>
                <a:spcPct val="120000"/>
              </a:lnSpc>
              <a:spcBef>
                <a:spcPct val="0"/>
              </a:spcBef>
              <a:spcAft>
                <a:spcPts val="600"/>
              </a:spcAft>
            </a:pPr>
            <a:r>
              <a:rPr lang="en-GB" altLang="en-US" sz="1700" dirty="0"/>
              <a:t>We aim to ensure that your children’s experience in Swans Class is a happy and rewarding one. We look forward to working with both you and your child/children.</a:t>
            </a:r>
          </a:p>
        </p:txBody>
      </p:sp>
      <p:pic>
        <p:nvPicPr>
          <p:cNvPr id="20484" name="Picture 2">
            <a:extLst>
              <a:ext uri="{FF2B5EF4-FFF2-40B4-BE49-F238E27FC236}">
                <a16:creationId xmlns:a16="http://schemas.microsoft.com/office/drawing/2014/main" id="{0205672A-BCA0-4428-B783-E43E5F4870E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46475" y="3660455"/>
            <a:ext cx="5130800" cy="308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780</TotalTime>
  <Words>1907</Words>
  <Application>Microsoft Office PowerPoint</Application>
  <PresentationFormat>On-screen Show (4:3)</PresentationFormat>
  <Paragraphs>144</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Comic Sans MS</vt:lpstr>
      <vt:lpstr>Wingdings</vt:lpstr>
      <vt:lpstr>Default Design</vt:lpstr>
      <vt:lpstr>Welcome to Swans Class </vt:lpstr>
      <vt:lpstr>Transition Days – New year 1 and 2 pupils. </vt:lpstr>
      <vt:lpstr>Transition in September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Phonics </vt:lpstr>
      <vt:lpstr>Writing</vt:lpstr>
      <vt:lpstr>PowerPoint Presentation</vt:lpstr>
      <vt:lpstr>PE </vt:lpstr>
      <vt:lpstr>Homework </vt:lpstr>
      <vt:lpstr>PowerPoint Presentation</vt:lpstr>
      <vt:lpstr>PowerPoint Presentation</vt:lpstr>
    </vt:vector>
  </TitlesOfParts>
  <Company>Littleton Green Community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Lynn Small</dc:creator>
  <cp:lastModifiedBy>Jacob Lloyd</cp:lastModifiedBy>
  <cp:revision>106</cp:revision>
  <cp:lastPrinted>2016-06-29T18:05:17Z</cp:lastPrinted>
  <dcterms:created xsi:type="dcterms:W3CDTF">2009-09-15T19:52:31Z</dcterms:created>
  <dcterms:modified xsi:type="dcterms:W3CDTF">2025-11-21T16:31:21Z</dcterms:modified>
</cp:coreProperties>
</file>