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0"/>
  </p:notesMasterIdLst>
  <p:handoutMasterIdLst>
    <p:handoutMasterId r:id="rId41"/>
  </p:handoutMasterIdLst>
  <p:sldIdLst>
    <p:sldId id="258" r:id="rId2"/>
    <p:sldId id="263" r:id="rId3"/>
    <p:sldId id="294" r:id="rId4"/>
    <p:sldId id="353" r:id="rId5"/>
    <p:sldId id="295" r:id="rId6"/>
    <p:sldId id="313" r:id="rId7"/>
    <p:sldId id="375" r:id="rId8"/>
    <p:sldId id="369" r:id="rId9"/>
    <p:sldId id="372" r:id="rId10"/>
    <p:sldId id="371" r:id="rId11"/>
    <p:sldId id="373" r:id="rId12"/>
    <p:sldId id="374" r:id="rId13"/>
    <p:sldId id="370" r:id="rId14"/>
    <p:sldId id="314" r:id="rId15"/>
    <p:sldId id="343" r:id="rId16"/>
    <p:sldId id="344" r:id="rId17"/>
    <p:sldId id="345" r:id="rId18"/>
    <p:sldId id="346" r:id="rId19"/>
    <p:sldId id="347" r:id="rId20"/>
    <p:sldId id="348" r:id="rId21"/>
    <p:sldId id="349" r:id="rId22"/>
    <p:sldId id="379" r:id="rId23"/>
    <p:sldId id="351" r:id="rId24"/>
    <p:sldId id="352" r:id="rId25"/>
    <p:sldId id="380" r:id="rId26"/>
    <p:sldId id="376" r:id="rId27"/>
    <p:sldId id="381" r:id="rId28"/>
    <p:sldId id="382" r:id="rId29"/>
    <p:sldId id="368" r:id="rId30"/>
    <p:sldId id="354" r:id="rId31"/>
    <p:sldId id="355" r:id="rId32"/>
    <p:sldId id="358" r:id="rId33"/>
    <p:sldId id="378" r:id="rId34"/>
    <p:sldId id="359" r:id="rId35"/>
    <p:sldId id="363" r:id="rId36"/>
    <p:sldId id="383" r:id="rId37"/>
    <p:sldId id="385" r:id="rId38"/>
    <p:sldId id="267" r:id="rId39"/>
  </p:sldIdLst>
  <p:sldSz cx="9144000" cy="6858000" type="screen4x3"/>
  <p:notesSz cx="6858000" cy="9144000"/>
  <p:embeddedFontLst>
    <p:embeddedFont>
      <p:font typeface="Sassoon Infant Rg" panose="02000503030000020003" pitchFamily="50" charset="0"/>
      <p:regular r:id="rId42"/>
      <p:bold r:id="rId43"/>
    </p:embeddedFont>
    <p:embeddedFont>
      <p:font typeface="Twinkl" panose="020B0604020202020204" pitchFamily="2" charset="0"/>
      <p:regular r:id="rId44"/>
      <p:bold r:id="rId45"/>
    </p:embeddedFont>
    <p:embeddedFont>
      <p:font typeface="Tuffy-TTF" panose="020B0603060100000000" charset="0"/>
      <p:regular r:id="rId46"/>
      <p:bold r:id="rId47"/>
      <p:italic r:id="rId48"/>
      <p:boldItalic r:id="rId49"/>
    </p:embeddedFont>
    <p:embeddedFont>
      <p:font typeface="Twinkl SemiBold" pitchFamily="2" charset="0"/>
      <p:bold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Pinkney" initials="KP" lastIdx="1" clrIdx="0">
    <p:extLst>
      <p:ext uri="{19B8F6BF-5375-455C-9EA6-DF929625EA0E}">
        <p15:presenceInfo xmlns:p15="http://schemas.microsoft.com/office/powerpoint/2012/main" userId="1ddaab68b96224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9B000"/>
    <a:srgbClr val="00B0F0"/>
    <a:srgbClr val="A2C648"/>
    <a:srgbClr val="0076B0"/>
    <a:srgbClr val="E50050"/>
    <a:srgbClr val="A873B0"/>
    <a:srgbClr val="006299"/>
    <a:srgbClr val="AFDFF6"/>
    <a:srgbClr val="00A8E9"/>
    <a:srgbClr val="00A7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21506C-52C7-4FA0-854F-E386356E6EFB}" v="76" dt="2020-07-23T11:54:37.3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83" autoAdjust="0"/>
    <p:restoredTop sz="94609" autoAdjust="0"/>
  </p:normalViewPr>
  <p:slideViewPr>
    <p:cSldViewPr snapToGrid="0" showGuides="1">
      <p:cViewPr varScale="1">
        <p:scale>
          <a:sx n="58" d="100"/>
          <a:sy n="58" d="100"/>
        </p:scale>
        <p:origin x="1376"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62" d="100"/>
        <a:sy n="62"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54" Type="http://schemas.openxmlformats.org/officeDocument/2006/relationships/theme" Target="theme/theme1.xml"/><Relationship Id="rId7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4.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05/10/2020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05/10/2020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7</a:t>
            </a:fld>
            <a:endParaRPr lang="en-GB" dirty="0"/>
          </a:p>
        </p:txBody>
      </p:sp>
    </p:spTree>
    <p:extLst>
      <p:ext uri="{BB962C8B-B14F-4D97-AF65-F5344CB8AC3E}">
        <p14:creationId xmlns:p14="http://schemas.microsoft.com/office/powerpoint/2010/main" val="4132779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8</a:t>
            </a:fld>
            <a:endParaRPr lang="en-GB" dirty="0"/>
          </a:p>
        </p:txBody>
      </p:sp>
    </p:spTree>
    <p:extLst>
      <p:ext uri="{BB962C8B-B14F-4D97-AF65-F5344CB8AC3E}">
        <p14:creationId xmlns:p14="http://schemas.microsoft.com/office/powerpoint/2010/main" val="593723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9</a:t>
            </a:fld>
            <a:endParaRPr lang="en-GB" dirty="0"/>
          </a:p>
        </p:txBody>
      </p:sp>
    </p:spTree>
    <p:extLst>
      <p:ext uri="{BB962C8B-B14F-4D97-AF65-F5344CB8AC3E}">
        <p14:creationId xmlns:p14="http://schemas.microsoft.com/office/powerpoint/2010/main" val="37730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10</a:t>
            </a:fld>
            <a:endParaRPr lang="en-GB" dirty="0"/>
          </a:p>
        </p:txBody>
      </p:sp>
    </p:spTree>
    <p:extLst>
      <p:ext uri="{BB962C8B-B14F-4D97-AF65-F5344CB8AC3E}">
        <p14:creationId xmlns:p14="http://schemas.microsoft.com/office/powerpoint/2010/main" val="3704407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11</a:t>
            </a:fld>
            <a:endParaRPr lang="en-GB" dirty="0"/>
          </a:p>
        </p:txBody>
      </p:sp>
    </p:spTree>
    <p:extLst>
      <p:ext uri="{BB962C8B-B14F-4D97-AF65-F5344CB8AC3E}">
        <p14:creationId xmlns:p14="http://schemas.microsoft.com/office/powerpoint/2010/main" val="5226170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12</a:t>
            </a:fld>
            <a:endParaRPr lang="en-GB" dirty="0"/>
          </a:p>
        </p:txBody>
      </p:sp>
    </p:spTree>
    <p:extLst>
      <p:ext uri="{BB962C8B-B14F-4D97-AF65-F5344CB8AC3E}">
        <p14:creationId xmlns:p14="http://schemas.microsoft.com/office/powerpoint/2010/main" val="367169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13</a:t>
            </a:fld>
            <a:endParaRPr lang="en-GB" dirty="0"/>
          </a:p>
        </p:txBody>
      </p:sp>
    </p:spTree>
    <p:extLst>
      <p:ext uri="{BB962C8B-B14F-4D97-AF65-F5344CB8AC3E}">
        <p14:creationId xmlns:p14="http://schemas.microsoft.com/office/powerpoint/2010/main" val="17233818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14</a:t>
            </a:fld>
            <a:endParaRPr lang="en-GB" dirty="0"/>
          </a:p>
        </p:txBody>
      </p:sp>
    </p:spTree>
    <p:extLst>
      <p:ext uri="{BB962C8B-B14F-4D97-AF65-F5344CB8AC3E}">
        <p14:creationId xmlns:p14="http://schemas.microsoft.com/office/powerpoint/2010/main" val="421311156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xmlns="" id="{5F216091-74F4-4A6C-A4C6-47006DDA84D7}"/>
              </a:ext>
            </a:extLst>
          </p:cNvPr>
          <p:cNvSpPr/>
          <p:nvPr userDrawn="1"/>
        </p:nvSpPr>
        <p:spPr>
          <a:xfrm>
            <a:off x="4072379" y="5486400"/>
            <a:ext cx="999241" cy="6315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xmlns="" id="{8F04B8F9-4898-46BA-8E24-7E15ACF15890}"/>
              </a:ext>
            </a:extLst>
          </p:cNvPr>
          <p:cNvSpPr/>
          <p:nvPr userDrawn="1"/>
        </p:nvSpPr>
        <p:spPr>
          <a:xfrm>
            <a:off x="4100660" y="3148553"/>
            <a:ext cx="999241" cy="6315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twinkl-lif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tiff"/><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tif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slideLayout" Target="../slideLayouts/slideLayout3.xml"/><Relationship Id="rId6" Type="http://schemas.openxmlformats.org/officeDocument/2006/relationships/image" Target="../media/image15.tiff"/><Relationship Id="rId5" Type="http://schemas.openxmlformats.org/officeDocument/2006/relationships/image" Target="../media/image14.png"/><Relationship Id="rId4" Type="http://schemas.openxmlformats.org/officeDocument/2006/relationships/image" Target="../media/image13.tiff"/></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1.tiff"/></Relationships>
</file>

<file path=ppt/slides/_rels/slide6.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image" Target="../media/image14.png"/><Relationship Id="rId7" Type="http://schemas.openxmlformats.org/officeDocument/2006/relationships/image" Target="../media/image22.tiff"/><Relationship Id="rId2" Type="http://schemas.openxmlformats.org/officeDocument/2006/relationships/image" Target="../media/image18.tiff"/><Relationship Id="rId1" Type="http://schemas.openxmlformats.org/officeDocument/2006/relationships/slideLayout" Target="../slideLayouts/slideLayout3.xml"/><Relationship Id="rId6" Type="http://schemas.openxmlformats.org/officeDocument/2006/relationships/image" Target="../media/image21.tiff"/><Relationship Id="rId5" Type="http://schemas.openxmlformats.org/officeDocument/2006/relationships/image" Target="../media/image20.tiff"/><Relationship Id="rId4" Type="http://schemas.openxmlformats.org/officeDocument/2006/relationships/image" Target="../media/image19.tiff"/><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5.tiff"/><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14.png"/><Relationship Id="rId4" Type="http://schemas.openxmlformats.org/officeDocument/2006/relationships/image" Target="../media/image26.tiff"/></Relationships>
</file>

<file path=ppt/slides/_rels/slide9.xml.rels><?xml version="1.0" encoding="UTF-8" standalone="yes"?>
<Relationships xmlns="http://schemas.openxmlformats.org/package/2006/relationships"><Relationship Id="rId3" Type="http://schemas.openxmlformats.org/officeDocument/2006/relationships/image" Target="../media/image28.tiff"/><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29.tiff"/><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0.tiff"/><Relationship Id="rId7"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31.tiff"/></Relationships>
</file>

<file path=ppt/slides/_rels/slide11.xml.rels><?xml version="1.0" encoding="UTF-8" standalone="yes"?>
<Relationships xmlns="http://schemas.openxmlformats.org/package/2006/relationships"><Relationship Id="rId3" Type="http://schemas.openxmlformats.org/officeDocument/2006/relationships/image" Target="../media/image32.tiff"/><Relationship Id="rId7"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33.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34.tiff"/><Relationship Id="rId7"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35.tiff"/><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37.tiff"/><Relationship Id="rId4" Type="http://schemas.openxmlformats.org/officeDocument/2006/relationships/image" Target="../media/image36.tiff"/></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8.tiff"/><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41.tiff"/></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2.tiff"/><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44.tiff"/><Relationship Id="rId4" Type="http://schemas.openxmlformats.org/officeDocument/2006/relationships/image" Target="../media/image43.tiff"/></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9.png"/><Relationship Id="rId2" Type="http://schemas.openxmlformats.org/officeDocument/2006/relationships/image" Target="../media/image45.tiff"/><Relationship Id="rId1" Type="http://schemas.openxmlformats.org/officeDocument/2006/relationships/slideLayout" Target="../slideLayouts/slideLayout3.xml"/><Relationship Id="rId6" Type="http://schemas.openxmlformats.org/officeDocument/2006/relationships/image" Target="../media/image47.tiff"/><Relationship Id="rId5" Type="http://schemas.openxmlformats.org/officeDocument/2006/relationships/image" Target="../media/image14.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48.tiff"/><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52.tiff"/></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3.tiff"/><Relationship Id="rId1" Type="http://schemas.openxmlformats.org/officeDocument/2006/relationships/slideLayout" Target="../slideLayouts/slideLayout3.xml"/><Relationship Id="rId5" Type="http://schemas.openxmlformats.org/officeDocument/2006/relationships/image" Target="../media/image54.tiff"/><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52.tiff"/></Relationships>
</file>

<file path=ppt/slides/_rels/slide23.xml.rels><?xml version="1.0" encoding="UTF-8" standalone="yes"?>
<Relationships xmlns="http://schemas.openxmlformats.org/package/2006/relationships"><Relationship Id="rId3" Type="http://schemas.openxmlformats.org/officeDocument/2006/relationships/image" Target="../media/image55.tiff"/><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56.tiff"/><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7.tiff"/><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8.tiff"/><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0.tiff"/><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12.tiff"/><Relationship Id="rId7" Type="http://schemas.openxmlformats.org/officeDocument/2006/relationships/image" Target="../media/image62.tiff"/><Relationship Id="rId2" Type="http://schemas.openxmlformats.org/officeDocument/2006/relationships/image" Target="../media/image11.tiff"/><Relationship Id="rId1" Type="http://schemas.openxmlformats.org/officeDocument/2006/relationships/slideLayout" Target="../slideLayouts/slideLayout3.xml"/><Relationship Id="rId6" Type="http://schemas.openxmlformats.org/officeDocument/2006/relationships/image" Target="../media/image13.tiff"/><Relationship Id="rId5" Type="http://schemas.openxmlformats.org/officeDocument/2006/relationships/image" Target="../media/image61.png"/><Relationship Id="rId4" Type="http://schemas.openxmlformats.org/officeDocument/2006/relationships/image" Target="../media/image16.png"/><Relationship Id="rId9" Type="http://schemas.openxmlformats.org/officeDocument/2006/relationships/image" Target="../media/image64.tiff"/></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64.tiff"/></Relationships>
</file>

<file path=ppt/slides/_rels/slide31.xml.rels><?xml version="1.0" encoding="UTF-8" standalone="yes"?>
<Relationships xmlns="http://schemas.openxmlformats.org/package/2006/relationships"><Relationship Id="rId3" Type="http://schemas.openxmlformats.org/officeDocument/2006/relationships/image" Target="../media/image65.tiff"/><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87.svg"/><Relationship Id="rId3" Type="http://schemas.openxmlformats.org/officeDocument/2006/relationships/image" Target="../media/image67.png"/><Relationship Id="rId7" Type="http://schemas.openxmlformats.org/officeDocument/2006/relationships/image" Target="../media/image69.png"/><Relationship Id="rId12" Type="http://schemas.openxmlformats.org/officeDocument/2006/relationships/image" Target="../media/image72.png"/><Relationship Id="rId17" Type="http://schemas.openxmlformats.org/officeDocument/2006/relationships/image" Target="../media/image74.png"/><Relationship Id="rId2" Type="http://schemas.openxmlformats.org/officeDocument/2006/relationships/image" Target="../media/image66.tiff"/><Relationship Id="rId16"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81.svg"/><Relationship Id="rId11" Type="http://schemas.openxmlformats.org/officeDocument/2006/relationships/image" Target="../media/image85.svg"/><Relationship Id="rId5" Type="http://schemas.openxmlformats.org/officeDocument/2006/relationships/image" Target="../media/image68.png"/><Relationship Id="rId15" Type="http://schemas.openxmlformats.org/officeDocument/2006/relationships/image" Target="../media/image14.png"/><Relationship Id="rId10" Type="http://schemas.openxmlformats.org/officeDocument/2006/relationships/image" Target="../media/image71.png"/><Relationship Id="rId4" Type="http://schemas.openxmlformats.org/officeDocument/2006/relationships/image" Target="../media/image80.svg"/><Relationship Id="rId9" Type="http://schemas.openxmlformats.org/officeDocument/2006/relationships/image" Target="../media/image83.svg"/><Relationship Id="rId14" Type="http://schemas.openxmlformats.org/officeDocument/2006/relationships/image" Target="../media/image73.tiff"/></Relationships>
</file>

<file path=ppt/slides/_rels/slide33.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1.png"/><Relationship Id="rId3" Type="http://schemas.openxmlformats.org/officeDocument/2006/relationships/image" Target="../media/image73.tiff"/><Relationship Id="rId7" Type="http://schemas.openxmlformats.org/officeDocument/2006/relationships/image" Target="../media/image80.svg"/><Relationship Id="rId12" Type="http://schemas.openxmlformats.org/officeDocument/2006/relationships/image" Target="../media/image83.svg"/><Relationship Id="rId2" Type="http://schemas.openxmlformats.org/officeDocument/2006/relationships/image" Target="../media/image66.tiff"/><Relationship Id="rId16" Type="http://schemas.openxmlformats.org/officeDocument/2006/relationships/image" Target="../media/image87.svg"/><Relationship Id="rId1" Type="http://schemas.openxmlformats.org/officeDocument/2006/relationships/slideLayout" Target="../slideLayouts/slideLayout3.xml"/><Relationship Id="rId6" Type="http://schemas.openxmlformats.org/officeDocument/2006/relationships/image" Target="../media/image67.png"/><Relationship Id="rId11" Type="http://schemas.openxmlformats.org/officeDocument/2006/relationships/image" Target="../media/image70.png"/><Relationship Id="rId5" Type="http://schemas.openxmlformats.org/officeDocument/2006/relationships/image" Target="../media/image9.png"/><Relationship Id="rId15" Type="http://schemas.openxmlformats.org/officeDocument/2006/relationships/image" Target="../media/image72.png"/><Relationship Id="rId10" Type="http://schemas.openxmlformats.org/officeDocument/2006/relationships/image" Target="../media/image69.png"/><Relationship Id="rId4" Type="http://schemas.openxmlformats.org/officeDocument/2006/relationships/image" Target="../media/image14.png"/><Relationship Id="rId9" Type="http://schemas.openxmlformats.org/officeDocument/2006/relationships/image" Target="../media/image81.svg"/><Relationship Id="rId14" Type="http://schemas.openxmlformats.org/officeDocument/2006/relationships/image" Target="../media/image85.sv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5.tif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14.png"/><Relationship Id="rId7" Type="http://schemas.openxmlformats.org/officeDocument/2006/relationships/image" Target="../media/image80.tiff"/><Relationship Id="rId2" Type="http://schemas.openxmlformats.org/officeDocument/2006/relationships/image" Target="../media/image76.png"/><Relationship Id="rId1" Type="http://schemas.openxmlformats.org/officeDocument/2006/relationships/slideLayout" Target="../slideLayouts/slideLayout3.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tiff"/></Relationships>
</file>

<file path=ppt/slides/_rels/slide36.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82.png"/><Relationship Id="rId7" Type="http://schemas.openxmlformats.org/officeDocument/2006/relationships/image" Target="../media/image76.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80.tiff"/><Relationship Id="rId5" Type="http://schemas.openxmlformats.org/officeDocument/2006/relationships/image" Target="../media/image79.png"/><Relationship Id="rId4" Type="http://schemas.openxmlformats.org/officeDocument/2006/relationships/image" Target="../media/image78.png"/></Relationships>
</file>

<file path=ppt/slides/_rels/slide37.xml.rels><?xml version="1.0" encoding="UTF-8" standalone="yes"?>
<Relationships xmlns="http://schemas.openxmlformats.org/package/2006/relationships"><Relationship Id="rId3" Type="http://schemas.openxmlformats.org/officeDocument/2006/relationships/image" Target="../media/image82.png"/><Relationship Id="rId7" Type="http://schemas.openxmlformats.org/officeDocument/2006/relationships/image" Target="../media/image81.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83.png"/><Relationship Id="rId5" Type="http://schemas.openxmlformats.org/officeDocument/2006/relationships/image" Target="../media/image77.tiff"/><Relationship Id="rId4" Type="http://schemas.openxmlformats.org/officeDocument/2006/relationships/image" Target="../media/image76.png"/></Relationships>
</file>

<file path=ppt/slides/_rels/slide38.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84.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B9A1130A-F22A-4CA5-9C7C-E53AB46365EC}"/>
              </a:ext>
            </a:extLst>
          </p:cNvPr>
          <p:cNvSpPr/>
          <p:nvPr/>
        </p:nvSpPr>
        <p:spPr>
          <a:xfrm>
            <a:off x="4072379" y="5550109"/>
            <a:ext cx="999241" cy="6315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pPr lvl="0">
              <a:spcBef>
                <a:spcPts val="0"/>
              </a:spcBef>
              <a:buClr>
                <a:srgbClr val="1C1C1C"/>
              </a:buClr>
              <a:buSzPts val="1600"/>
            </a:pPr>
            <a:r>
              <a:rPr lang="en-GB" dirty="0"/>
              <a:t>I can understand different feelings that humans can experience.</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explain what stresses and worries are.</a:t>
            </a:r>
          </a:p>
          <a:p>
            <a:pPr>
              <a:lnSpc>
                <a:spcPct val="100000"/>
              </a:lnSpc>
            </a:pPr>
            <a:r>
              <a:rPr lang="en-GB" dirty="0">
                <a:latin typeface="Twinkl" pitchFamily="50" charset="0"/>
              </a:rPr>
              <a:t>I understand why I have stresses and worries.</a:t>
            </a:r>
          </a:p>
          <a:p>
            <a:pPr>
              <a:lnSpc>
                <a:spcPct val="100000"/>
              </a:lnSpc>
            </a:pPr>
            <a:r>
              <a:rPr lang="en-GB" dirty="0">
                <a:latin typeface="Twinkl" pitchFamily="50" charset="0"/>
              </a:rPr>
              <a:t>I know how stresses and worries feel.</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latin typeface="Tuffy-TTF" panose="020B0603060100000000" pitchFamily="34" charset="0"/>
                <a:cs typeface="Arial" panose="020B0604020202020204" pitchFamily="34" charset="0"/>
                <a:hlinkClick r:id="rId2">
                  <a:extLst>
                    <a:ext uri="{A12FA001-AC4F-418D-AE19-62706E023703}">
                      <ahyp:hlinkClr xmlns:ahyp="http://schemas.microsoft.com/office/drawing/2018/hyperlinkcolor" xmlns="" val="tx"/>
                    </a:ext>
                  </a:extLst>
                </a:hlinkClick>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 </a:t>
            </a:r>
          </a:p>
        </p:txBody>
      </p:sp>
      <p:pic>
        <p:nvPicPr>
          <p:cNvPr id="13" name="Picture 12">
            <a:extLst>
              <a:ext uri="{FF2B5EF4-FFF2-40B4-BE49-F238E27FC236}">
                <a16:creationId xmlns:a16="http://schemas.microsoft.com/office/drawing/2014/main" xmlns="" id="{CB0A2028-9147-495F-93B9-DC40B534B72A}"/>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778965" y="478895"/>
            <a:ext cx="864000" cy="864000"/>
          </a:xfrm>
          <a:prstGeom prst="rect">
            <a:avLst/>
          </a:prstGeom>
        </p:spPr>
      </p:pic>
      <p:pic>
        <p:nvPicPr>
          <p:cNvPr id="15" name="Pairs">
            <a:extLst>
              <a:ext uri="{FF2B5EF4-FFF2-40B4-BE49-F238E27FC236}">
                <a16:creationId xmlns:a16="http://schemas.microsoft.com/office/drawing/2014/main" xmlns="" id="{B401E955-481B-40A0-AB19-1443E117B68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829451" y="-2322290"/>
            <a:ext cx="864000" cy="864000"/>
          </a:xfrm>
          <a:prstGeom prst="rect">
            <a:avLst/>
          </a:prstGeom>
        </p:spPr>
      </p:pic>
      <p:pic>
        <p:nvPicPr>
          <p:cNvPr id="16" name="Whole Class">
            <a:extLst>
              <a:ext uri="{FF2B5EF4-FFF2-40B4-BE49-F238E27FC236}">
                <a16:creationId xmlns:a16="http://schemas.microsoft.com/office/drawing/2014/main" xmlns="" id="{C70C704A-C090-4E26-8EA2-AE558AFE92D2}"/>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307975" y="-3186290"/>
            <a:ext cx="1238498" cy="864000"/>
          </a:xfrm>
          <a:prstGeom prst="rect">
            <a:avLst/>
          </a:prstGeom>
        </p:spPr>
      </p:pic>
      <p:grpSp>
        <p:nvGrpSpPr>
          <p:cNvPr id="4" name="Group 3">
            <a:extLst>
              <a:ext uri="{FF2B5EF4-FFF2-40B4-BE49-F238E27FC236}">
                <a16:creationId xmlns:a16="http://schemas.microsoft.com/office/drawing/2014/main" xmlns="" id="{868C0A9B-3E75-4BF2-916B-1EB839FE4010}"/>
              </a:ext>
            </a:extLst>
          </p:cNvPr>
          <p:cNvGrpSpPr/>
          <p:nvPr/>
        </p:nvGrpSpPr>
        <p:grpSpPr>
          <a:xfrm>
            <a:off x="3246215" y="1725929"/>
            <a:ext cx="2070605" cy="1569488"/>
            <a:chOff x="3116427" y="1934610"/>
            <a:chExt cx="3179633" cy="896330"/>
          </a:xfrm>
        </p:grpSpPr>
        <p:sp>
          <p:nvSpPr>
            <p:cNvPr id="3" name="Speech Bubble: Rectangle with Corners Rounded 2">
              <a:extLst>
                <a:ext uri="{FF2B5EF4-FFF2-40B4-BE49-F238E27FC236}">
                  <a16:creationId xmlns:a16="http://schemas.microsoft.com/office/drawing/2014/main" xmlns="" id="{21785CEB-557F-4889-BD14-F2CB384490E1}"/>
                </a:ext>
              </a:extLst>
            </p:cNvPr>
            <p:cNvSpPr/>
            <p:nvPr/>
          </p:nvSpPr>
          <p:spPr>
            <a:xfrm>
              <a:off x="3116427" y="1934610"/>
              <a:ext cx="2934074" cy="896330"/>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361987" y="2038321"/>
              <a:ext cx="2934073" cy="685504"/>
            </a:xfrm>
            <a:prstGeom prst="rect">
              <a:avLst/>
            </a:prstGeom>
          </p:spPr>
          <p:txBody>
            <a:bodyPr wrap="square">
              <a:spAutoFit/>
            </a:bodyPr>
            <a:lstStyle/>
            <a:p>
              <a:pPr lvl="0">
                <a:spcBef>
                  <a:spcPts val="1000"/>
                </a:spcBef>
                <a:buClr>
                  <a:srgbClr val="1C1C1C"/>
                </a:buClr>
                <a:buSzPts val="1800"/>
              </a:pPr>
              <a:r>
                <a:rPr lang="en-GB" dirty="0"/>
                <a:t>Why do we </a:t>
              </a:r>
              <a:br>
                <a:rPr lang="en-GB" dirty="0"/>
              </a:br>
              <a:r>
                <a:rPr lang="en-GB" dirty="0"/>
                <a:t>feel worried or stressed during our lives?</a:t>
              </a:r>
            </a:p>
          </p:txBody>
        </p:sp>
      </p:grpSp>
      <p:grpSp>
        <p:nvGrpSpPr>
          <p:cNvPr id="6" name="Group 5">
            <a:extLst>
              <a:ext uri="{FF2B5EF4-FFF2-40B4-BE49-F238E27FC236}">
                <a16:creationId xmlns:a16="http://schemas.microsoft.com/office/drawing/2014/main" xmlns="" id="{A632FF6B-4AC8-4E3E-B5A3-78C1190A42E8}"/>
              </a:ext>
            </a:extLst>
          </p:cNvPr>
          <p:cNvGrpSpPr/>
          <p:nvPr/>
        </p:nvGrpSpPr>
        <p:grpSpPr>
          <a:xfrm>
            <a:off x="2739341" y="3532789"/>
            <a:ext cx="2672630" cy="1109133"/>
            <a:chOff x="2899611" y="4776537"/>
            <a:chExt cx="2672630" cy="1109133"/>
          </a:xfrm>
        </p:grpSpPr>
        <p:sp>
          <p:nvSpPr>
            <p:cNvPr id="19" name="Speech Bubble: Rectangle with Corners Rounded 18">
              <a:extLst>
                <a:ext uri="{FF2B5EF4-FFF2-40B4-BE49-F238E27FC236}">
                  <a16:creationId xmlns:a16="http://schemas.microsoft.com/office/drawing/2014/main" xmlns="" id="{6FFDD4B0-87D9-4C33-9CBC-0D1AF14A340B}"/>
                </a:ext>
              </a:extLst>
            </p:cNvPr>
            <p:cNvSpPr/>
            <p:nvPr/>
          </p:nvSpPr>
          <p:spPr>
            <a:xfrm>
              <a:off x="2899611" y="4776537"/>
              <a:ext cx="2349330" cy="1109133"/>
            </a:xfrm>
            <a:prstGeom prst="wedgeRoundRectCallout">
              <a:avLst>
                <a:gd name="adj1" fmla="val 62559"/>
                <a:gd name="adj2" fmla="val 2619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018684" y="4830652"/>
              <a:ext cx="2553557" cy="923330"/>
            </a:xfrm>
            <a:prstGeom prst="rect">
              <a:avLst/>
            </a:prstGeom>
          </p:spPr>
          <p:txBody>
            <a:bodyPr wrap="square">
              <a:spAutoFit/>
            </a:bodyPr>
            <a:lstStyle/>
            <a:p>
              <a:pPr lvl="0">
                <a:spcBef>
                  <a:spcPts val="1000"/>
                </a:spcBef>
                <a:buClr>
                  <a:srgbClr val="1C1C1C"/>
                </a:buClr>
                <a:buSzPts val="1800"/>
              </a:pPr>
              <a:r>
                <a:rPr lang="en-GB" dirty="0"/>
                <a:t>How can we make these feelings OK </a:t>
              </a:r>
              <a:br>
                <a:rPr lang="en-GB" dirty="0"/>
              </a:br>
              <a:r>
                <a:rPr lang="en-GB" dirty="0"/>
                <a:t>for our wellbeing?</a:t>
              </a:r>
            </a:p>
          </p:txBody>
        </p:sp>
      </p:grpSp>
      <p:pic>
        <p:nvPicPr>
          <p:cNvPr id="7" name="Picture 6">
            <a:extLst>
              <a:ext uri="{FF2B5EF4-FFF2-40B4-BE49-F238E27FC236}">
                <a16:creationId xmlns:a16="http://schemas.microsoft.com/office/drawing/2014/main" xmlns="" id="{A797A61F-A292-49D7-900B-31CE078EDA2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92206" y="1725929"/>
            <a:ext cx="3092205" cy="5132071"/>
          </a:xfrm>
          <a:prstGeom prst="rect">
            <a:avLst/>
          </a:prstGeom>
        </p:spPr>
      </p:pic>
      <p:pic>
        <p:nvPicPr>
          <p:cNvPr id="14" name="Picture 13">
            <a:extLst>
              <a:ext uri="{FF2B5EF4-FFF2-40B4-BE49-F238E27FC236}">
                <a16:creationId xmlns:a16="http://schemas.microsoft.com/office/drawing/2014/main" xmlns="" id="{77CD37C6-6941-4161-9FF1-75749BF75D3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765" y="0"/>
            <a:ext cx="9143999" cy="6858000"/>
          </a:xfrm>
          <a:prstGeom prst="rect">
            <a:avLst/>
          </a:prstGeom>
        </p:spPr>
      </p:pic>
      <p:pic>
        <p:nvPicPr>
          <p:cNvPr id="10" name="Picture 9">
            <a:extLst>
              <a:ext uri="{FF2B5EF4-FFF2-40B4-BE49-F238E27FC236}">
                <a16:creationId xmlns:a16="http://schemas.microsoft.com/office/drawing/2014/main" xmlns="" id="{1BAA6B96-EED2-48DD-8C41-60E1160073C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717241" y="2106399"/>
            <a:ext cx="5242358" cy="4751602"/>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xmlns="" id="{67CA5D85-8F32-44D0-8BA5-EF2D6DC76E68}"/>
              </a:ext>
            </a:extLst>
          </p:cNvPr>
          <p:cNvGrpSpPr/>
          <p:nvPr/>
        </p:nvGrpSpPr>
        <p:grpSpPr>
          <a:xfrm>
            <a:off x="3363333" y="2358638"/>
            <a:ext cx="1631066" cy="3947635"/>
            <a:chOff x="4693534" y="2453146"/>
            <a:chExt cx="1631066" cy="3947635"/>
          </a:xfrm>
        </p:grpSpPr>
        <p:pic>
          <p:nvPicPr>
            <p:cNvPr id="8" name="Picture 7" descr="A drawing of a cartoon character&#10;&#10;Description automatically generated">
              <a:extLst>
                <a:ext uri="{FF2B5EF4-FFF2-40B4-BE49-F238E27FC236}">
                  <a16:creationId xmlns:a16="http://schemas.microsoft.com/office/drawing/2014/main" xmlns="" id="{B7928568-7878-42BF-BEAB-AC8A3C4244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534" y="2453146"/>
              <a:ext cx="1631066" cy="3947635"/>
            </a:xfrm>
            <a:prstGeom prst="rect">
              <a:avLst/>
            </a:prstGeom>
          </p:spPr>
        </p:pic>
        <p:sp>
          <p:nvSpPr>
            <p:cNvPr id="12" name="Oval 11">
              <a:extLst>
                <a:ext uri="{FF2B5EF4-FFF2-40B4-BE49-F238E27FC236}">
                  <a16:creationId xmlns:a16="http://schemas.microsoft.com/office/drawing/2014/main" xmlns="" id="{9C264120-B980-43BB-979A-7436BDAF0BF4}"/>
                </a:ext>
              </a:extLst>
            </p:cNvPr>
            <p:cNvSpPr/>
            <p:nvPr/>
          </p:nvSpPr>
          <p:spPr>
            <a:xfrm>
              <a:off x="5364480" y="4369125"/>
              <a:ext cx="441960" cy="479295"/>
            </a:xfrm>
            <a:prstGeom prst="ellipse">
              <a:avLst/>
            </a:prstGeom>
            <a:solidFill>
              <a:srgbClr val="C0000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33">
            <a:extLst>
              <a:ext uri="{FF2B5EF4-FFF2-40B4-BE49-F238E27FC236}">
                <a16:creationId xmlns:a16="http://schemas.microsoft.com/office/drawing/2014/main" xmlns="" id="{9463513E-48A0-4D0D-97CD-3F586128DEC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18897088">
            <a:off x="3828168" y="4238623"/>
            <a:ext cx="751034" cy="485626"/>
          </a:xfrm>
          <a:prstGeom prst="rect">
            <a:avLst/>
          </a:prstGeom>
        </p:spPr>
      </p:pic>
      <p:pic>
        <p:nvPicPr>
          <p:cNvPr id="36" name="Picture 35">
            <a:extLst>
              <a:ext uri="{FF2B5EF4-FFF2-40B4-BE49-F238E27FC236}">
                <a16:creationId xmlns:a16="http://schemas.microsoft.com/office/drawing/2014/main" xmlns="" id="{7E2510AE-AE0C-4040-9566-E821B0FF989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2702912" flipH="1">
            <a:off x="3921373" y="4233457"/>
            <a:ext cx="751034" cy="485626"/>
          </a:xfrm>
          <a:prstGeom prst="rect">
            <a:avLst/>
          </a:prstGeom>
        </p:spPr>
      </p:pic>
      <p:grpSp>
        <p:nvGrpSpPr>
          <p:cNvPr id="10" name="Group 9">
            <a:extLst>
              <a:ext uri="{FF2B5EF4-FFF2-40B4-BE49-F238E27FC236}">
                <a16:creationId xmlns:a16="http://schemas.microsoft.com/office/drawing/2014/main" xmlns="" id="{EAD57262-B843-4858-AF72-6BB43699F744}"/>
              </a:ext>
            </a:extLst>
          </p:cNvPr>
          <p:cNvGrpSpPr/>
          <p:nvPr/>
        </p:nvGrpSpPr>
        <p:grpSpPr>
          <a:xfrm>
            <a:off x="201934" y="1725396"/>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342384"/>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547104"/>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Lots of different things can make you feel stressed or worried. </a:t>
            </a:r>
          </a:p>
        </p:txBody>
      </p:sp>
      <p:grpSp>
        <p:nvGrpSpPr>
          <p:cNvPr id="22" name="Group 21">
            <a:extLst>
              <a:ext uri="{FF2B5EF4-FFF2-40B4-BE49-F238E27FC236}">
                <a16:creationId xmlns:a16="http://schemas.microsoft.com/office/drawing/2014/main" xmlns="" id="{3C5B1A67-4EA7-4D1A-ADE3-CF292D05455B}"/>
              </a:ext>
            </a:extLst>
          </p:cNvPr>
          <p:cNvGrpSpPr/>
          <p:nvPr/>
        </p:nvGrpSpPr>
        <p:grpSpPr>
          <a:xfrm>
            <a:off x="5137242" y="2715905"/>
            <a:ext cx="3041783" cy="1818132"/>
            <a:chOff x="2899612" y="4776537"/>
            <a:chExt cx="2849412" cy="1109133"/>
          </a:xfrm>
        </p:grpSpPr>
        <p:sp>
          <p:nvSpPr>
            <p:cNvPr id="23" name="Speech Bubble: Rectangle with Corners Rounded 22">
              <a:extLst>
                <a:ext uri="{FF2B5EF4-FFF2-40B4-BE49-F238E27FC236}">
                  <a16:creationId xmlns:a16="http://schemas.microsoft.com/office/drawing/2014/main" xmlns="" id="{FEB94CAB-E4BA-4BB5-B966-0C7498E2F468}"/>
                </a:ext>
              </a:extLst>
            </p:cNvPr>
            <p:cNvSpPr/>
            <p:nvPr/>
          </p:nvSpPr>
          <p:spPr>
            <a:xfrm>
              <a:off x="2899612" y="4776537"/>
              <a:ext cx="2746889"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xmlns="" id="{3092E92A-2837-4159-9E6F-9768FD5084C3}"/>
                </a:ext>
              </a:extLst>
            </p:cNvPr>
            <p:cNvSpPr/>
            <p:nvPr/>
          </p:nvSpPr>
          <p:spPr>
            <a:xfrm>
              <a:off x="3105592" y="4910988"/>
              <a:ext cx="2643432" cy="816738"/>
            </a:xfrm>
            <a:prstGeom prst="rect">
              <a:avLst/>
            </a:prstGeom>
          </p:spPr>
          <p:txBody>
            <a:bodyPr wrap="square">
              <a:spAutoFit/>
            </a:bodyPr>
            <a:lstStyle/>
            <a:p>
              <a:pPr>
                <a:lnSpc>
                  <a:spcPct val="90000"/>
                </a:lnSpc>
                <a:buClr>
                  <a:srgbClr val="1C1C1C"/>
                </a:buClr>
                <a:buSzPts val="1800"/>
              </a:pPr>
              <a:r>
                <a:rPr lang="en-GB" dirty="0"/>
                <a:t>Have you ever had a funny feeling in your tummy when you do something new or when you feel a bit worried?</a:t>
              </a:r>
            </a:p>
          </p:txBody>
        </p:sp>
      </p:grpSp>
      <p:pic>
        <p:nvPicPr>
          <p:cNvPr id="15" name="Picture 14" descr="A picture containing insect, black, monitor, computer&#10;&#10;Description automatically generated">
            <a:extLst>
              <a:ext uri="{FF2B5EF4-FFF2-40B4-BE49-F238E27FC236}">
                <a16:creationId xmlns:a16="http://schemas.microsoft.com/office/drawing/2014/main" xmlns="" id="{93CABAD5-4554-4DF8-8F98-2476B69137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89796" y="4249168"/>
            <a:ext cx="751034" cy="504744"/>
          </a:xfrm>
          <a:prstGeom prst="rect">
            <a:avLst/>
          </a:prstGeom>
        </p:spPr>
      </p:pic>
      <p:pic>
        <p:nvPicPr>
          <p:cNvPr id="37" name="Whole Class">
            <a:extLst>
              <a:ext uri="{FF2B5EF4-FFF2-40B4-BE49-F238E27FC236}">
                <a16:creationId xmlns:a16="http://schemas.microsoft.com/office/drawing/2014/main" xmlns="" id="{BEE73681-DACA-4E1F-8189-88556C29BD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38" name="Group 37">
            <a:extLst>
              <a:ext uri="{FF2B5EF4-FFF2-40B4-BE49-F238E27FC236}">
                <a16:creationId xmlns:a16="http://schemas.microsoft.com/office/drawing/2014/main" xmlns="" id="{BA2A7872-7838-4736-A276-37316FCC955B}"/>
              </a:ext>
            </a:extLst>
          </p:cNvPr>
          <p:cNvGrpSpPr/>
          <p:nvPr/>
        </p:nvGrpSpPr>
        <p:grpSpPr>
          <a:xfrm>
            <a:off x="842211" y="3041643"/>
            <a:ext cx="2791959" cy="1712270"/>
            <a:chOff x="2899611" y="4776537"/>
            <a:chExt cx="2773202" cy="1109133"/>
          </a:xfrm>
        </p:grpSpPr>
        <p:sp>
          <p:nvSpPr>
            <p:cNvPr id="39" name="Speech Bubble: Rectangle with Corners Rounded 38">
              <a:extLst>
                <a:ext uri="{FF2B5EF4-FFF2-40B4-BE49-F238E27FC236}">
                  <a16:creationId xmlns:a16="http://schemas.microsoft.com/office/drawing/2014/main" xmlns="" id="{C98A018A-026F-48AB-ADA4-CCF5BF3CDB91}"/>
                </a:ext>
              </a:extLst>
            </p:cNvPr>
            <p:cNvSpPr/>
            <p:nvPr/>
          </p:nvSpPr>
          <p:spPr>
            <a:xfrm>
              <a:off x="2899611" y="4776537"/>
              <a:ext cx="2349330" cy="1109133"/>
            </a:xfrm>
            <a:prstGeom prst="wedgeRoundRectCallout">
              <a:avLst>
                <a:gd name="adj1" fmla="val 67875"/>
                <a:gd name="adj2" fmla="val -2936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a:extLst>
                <a:ext uri="{FF2B5EF4-FFF2-40B4-BE49-F238E27FC236}">
                  <a16:creationId xmlns:a16="http://schemas.microsoft.com/office/drawing/2014/main" xmlns="" id="{0E35BBEB-FE1D-4FBF-B2D2-59E60D842026}"/>
                </a:ext>
              </a:extLst>
            </p:cNvPr>
            <p:cNvSpPr/>
            <p:nvPr/>
          </p:nvSpPr>
          <p:spPr>
            <a:xfrm>
              <a:off x="3119256" y="4912560"/>
              <a:ext cx="2553557" cy="793265"/>
            </a:xfrm>
            <a:prstGeom prst="rect">
              <a:avLst/>
            </a:prstGeom>
          </p:spPr>
          <p:txBody>
            <a:bodyPr wrap="square">
              <a:spAutoFit/>
            </a:bodyPr>
            <a:lstStyle/>
            <a:p>
              <a:pPr lvl="0">
                <a:lnSpc>
                  <a:spcPct val="90000"/>
                </a:lnSpc>
                <a:buClr>
                  <a:srgbClr val="1C1C1C"/>
                </a:buClr>
                <a:buSzPts val="1800"/>
              </a:pPr>
              <a:r>
                <a:rPr lang="en-GB" dirty="0"/>
                <a:t>Have you ever </a:t>
              </a:r>
              <a:br>
                <a:rPr lang="en-GB" dirty="0"/>
              </a:br>
              <a:r>
                <a:rPr lang="en-GB" dirty="0"/>
                <a:t>found it hard to </a:t>
              </a:r>
              <a:br>
                <a:rPr lang="en-GB" dirty="0"/>
              </a:br>
              <a:r>
                <a:rPr lang="en-GB" dirty="0"/>
                <a:t>sleep because you</a:t>
              </a:r>
              <a:br>
                <a:rPr lang="en-GB" dirty="0"/>
              </a:br>
              <a:r>
                <a:rPr lang="en-GB" dirty="0"/>
                <a:t>are worried</a:t>
              </a:r>
              <a:br>
                <a:rPr lang="en-GB" dirty="0"/>
              </a:br>
              <a:r>
                <a:rPr lang="en-GB" dirty="0"/>
                <a:t>about something?</a:t>
              </a:r>
            </a:p>
          </p:txBody>
        </p:sp>
      </p:grpSp>
      <p:pic>
        <p:nvPicPr>
          <p:cNvPr id="42" name="Picture 41">
            <a:extLst>
              <a:ext uri="{FF2B5EF4-FFF2-40B4-BE49-F238E27FC236}">
                <a16:creationId xmlns:a16="http://schemas.microsoft.com/office/drawing/2014/main" xmlns="" id="{6C63A372-358D-473A-B6DB-D9DB01C8B46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8389" r="-9422"/>
          <a:stretch/>
        </p:blipFill>
        <p:spPr>
          <a:xfrm>
            <a:off x="5309524" y="3836840"/>
            <a:ext cx="2708910" cy="1834143"/>
          </a:xfrm>
          <a:prstGeom prst="cloudCallout">
            <a:avLst>
              <a:gd name="adj1" fmla="val -70622"/>
              <a:gd name="adj2" fmla="val -64629"/>
            </a:avLst>
          </a:prstGeom>
          <a:solidFill>
            <a:srgbClr val="0076B0"/>
          </a:solidFill>
        </p:spPr>
      </p:pic>
    </p:spTree>
    <p:extLst>
      <p:ext uri="{BB962C8B-B14F-4D97-AF65-F5344CB8AC3E}">
        <p14:creationId xmlns:p14="http://schemas.microsoft.com/office/powerpoint/2010/main" val="3257388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left)">
                                      <p:cBhvr>
                                        <p:cTn id="14" dur="500"/>
                                        <p:tgtEl>
                                          <p:spTgt spid="22"/>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par>
                                <p:cTn id="21" presetID="6" presetClass="emph" presetSubtype="0" repeatCount="indefinite" fill="hold" nodeType="withEffect">
                                  <p:stCondLst>
                                    <p:cond delay="0"/>
                                  </p:stCondLst>
                                  <p:endCondLst>
                                    <p:cond evt="onNext" delay="0">
                                      <p:tgtEl>
                                        <p:sldTgt/>
                                      </p:tgtEl>
                                    </p:cond>
                                  </p:endCondLst>
                                  <p:childTnLst>
                                    <p:animScale>
                                      <p:cBhvr>
                                        <p:cTn id="22" dur="2000" fill="hold"/>
                                        <p:tgtEl>
                                          <p:spTgt spid="15"/>
                                        </p:tgtEl>
                                      </p:cBhvr>
                                      <p:by x="25000" y="100000"/>
                                    </p:animScale>
                                  </p:childTnLst>
                                </p:cTn>
                              </p:par>
                              <p:par>
                                <p:cTn id="23" presetID="53" presetClass="entr" presetSubtype="16"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par>
                                <p:cTn id="28" presetID="6" presetClass="emph" presetSubtype="0" repeatCount="indefinite" fill="hold" nodeType="withEffect">
                                  <p:stCondLst>
                                    <p:cond delay="0"/>
                                  </p:stCondLst>
                                  <p:endCondLst>
                                    <p:cond evt="onNext" delay="0">
                                      <p:tgtEl>
                                        <p:sldTgt/>
                                      </p:tgtEl>
                                    </p:cond>
                                  </p:endCondLst>
                                  <p:childTnLst>
                                    <p:animScale>
                                      <p:cBhvr>
                                        <p:cTn id="29" dur="2000" fill="hold"/>
                                        <p:tgtEl>
                                          <p:spTgt spid="34"/>
                                        </p:tgtEl>
                                      </p:cBhvr>
                                      <p:by x="25000" y="100000"/>
                                    </p:animScale>
                                  </p:childTnLst>
                                </p:cTn>
                              </p:par>
                              <p:par>
                                <p:cTn id="30" presetID="60" presetClass="path" presetSubtype="0" accel="50000" decel="50000" fill="hold" nodeType="withEffect">
                                  <p:stCondLst>
                                    <p:cond delay="0"/>
                                  </p:stCondLst>
                                  <p:childTnLst>
                                    <p:animMotion origin="layout" path="M -2.22222E-6 -0.00046 C -0.0217 0.0463 -0.0592 0.10533 -0.11962 0.07176 C -0.20694 0.025 -0.14323 -0.20856 -0.24705 -0.26551 C -0.34045 -0.31643 -0.35225 -0.08819 -0.44201 -0.13703 C -0.53507 -0.18796 -0.44132 -0.30602 -0.54201 -0.35995 C -0.63177 -0.40903 -0.6118 -0.28426 -0.69166 -0.32754 C -0.76962 -0.36898 -0.7066 -0.42199 -0.77569 -0.45949 C -0.81632 -0.48171 -0.82552 -0.46227 -0.8335 -0.44861 " pathEditMode="relative" rAng="1320000" ptsTypes="AAAAAAAA">
                                      <p:cBhvr>
                                        <p:cTn id="31" dur="2000" fill="hold"/>
                                        <p:tgtEl>
                                          <p:spTgt spid="34"/>
                                        </p:tgtEl>
                                        <p:attrNameLst>
                                          <p:attrName>ppt_x</p:attrName>
                                          <p:attrName>ppt_y</p:attrName>
                                        </p:attrNameLst>
                                      </p:cBhvr>
                                      <p:rCtr x="-41719" y="-22269"/>
                                    </p:animMotion>
                                  </p:childTnLst>
                                </p:cTn>
                              </p:par>
                              <p:par>
                                <p:cTn id="32" presetID="53" presetClass="entr" presetSubtype="16"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p:cTn id="34" dur="500" fill="hold"/>
                                        <p:tgtEl>
                                          <p:spTgt spid="36"/>
                                        </p:tgtEl>
                                        <p:attrNameLst>
                                          <p:attrName>ppt_w</p:attrName>
                                        </p:attrNameLst>
                                      </p:cBhvr>
                                      <p:tavLst>
                                        <p:tav tm="0">
                                          <p:val>
                                            <p:fltVal val="0"/>
                                          </p:val>
                                        </p:tav>
                                        <p:tav tm="100000">
                                          <p:val>
                                            <p:strVal val="#ppt_w"/>
                                          </p:val>
                                        </p:tav>
                                      </p:tavLst>
                                    </p:anim>
                                    <p:anim calcmode="lin" valueType="num">
                                      <p:cBhvr>
                                        <p:cTn id="35" dur="500" fill="hold"/>
                                        <p:tgtEl>
                                          <p:spTgt spid="36"/>
                                        </p:tgtEl>
                                        <p:attrNameLst>
                                          <p:attrName>ppt_h</p:attrName>
                                        </p:attrNameLst>
                                      </p:cBhvr>
                                      <p:tavLst>
                                        <p:tav tm="0">
                                          <p:val>
                                            <p:fltVal val="0"/>
                                          </p:val>
                                        </p:tav>
                                        <p:tav tm="100000">
                                          <p:val>
                                            <p:strVal val="#ppt_h"/>
                                          </p:val>
                                        </p:tav>
                                      </p:tavLst>
                                    </p:anim>
                                    <p:animEffect transition="in" filter="fade">
                                      <p:cBhvr>
                                        <p:cTn id="36" dur="500"/>
                                        <p:tgtEl>
                                          <p:spTgt spid="36"/>
                                        </p:tgtEl>
                                      </p:cBhvr>
                                    </p:animEffect>
                                  </p:childTnLst>
                                </p:cTn>
                              </p:par>
                              <p:par>
                                <p:cTn id="37" presetID="6" presetClass="emph" presetSubtype="0" repeatCount="indefinite" fill="hold" nodeType="withEffect">
                                  <p:stCondLst>
                                    <p:cond delay="0"/>
                                  </p:stCondLst>
                                  <p:endCondLst>
                                    <p:cond evt="onNext" delay="0">
                                      <p:tgtEl>
                                        <p:sldTgt/>
                                      </p:tgtEl>
                                    </p:cond>
                                  </p:endCondLst>
                                  <p:childTnLst>
                                    <p:animScale>
                                      <p:cBhvr>
                                        <p:cTn id="38" dur="2000" fill="hold"/>
                                        <p:tgtEl>
                                          <p:spTgt spid="36"/>
                                        </p:tgtEl>
                                      </p:cBhvr>
                                      <p:by x="25000" y="100000"/>
                                    </p:animScale>
                                  </p:childTnLst>
                                </p:cTn>
                              </p:par>
                              <p:par>
                                <p:cTn id="39" presetID="60" presetClass="path" presetSubtype="0" accel="50000" decel="50000" fill="hold" nodeType="withEffect">
                                  <p:stCondLst>
                                    <p:cond delay="0"/>
                                  </p:stCondLst>
                                  <p:childTnLst>
                                    <p:animMotion origin="layout" path="M -0.00035 2.22222E-6 C 0.02587 0.04259 0.06667 0.09514 0.10799 0.05949 C 0.16875 0.00926 0.07465 -0.20533 0.14584 -0.26644 C 0.21146 -0.32107 0.26337 -0.1081 0.32535 -0.16019 C 0.38959 -0.21528 0.29306 -0.31829 0.36285 -0.37685 C 0.42518 -0.42894 0.43281 -0.31088 0.48802 -0.35695 C 0.54236 -0.40139 0.48229 -0.44676 0.5309 -0.48727 C 0.55868 -0.51111 0.56962 -0.49352 0.57847 -0.48102 " pathEditMode="relative" rAng="19680000" ptsTypes="AAAAAAAA">
                                      <p:cBhvr>
                                        <p:cTn id="40" dur="2000" fill="hold"/>
                                        <p:tgtEl>
                                          <p:spTgt spid="36"/>
                                        </p:tgtEl>
                                        <p:attrNameLst>
                                          <p:attrName>ppt_x</p:attrName>
                                          <p:attrName>ppt_y</p:attrName>
                                        </p:attrNameLst>
                                      </p:cBhvr>
                                      <p:rCtr x="28993" y="-23912"/>
                                    </p:animMotion>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22"/>
                                        </p:tgtEl>
                                      </p:cBhvr>
                                    </p:animEffect>
                                    <p:set>
                                      <p:cBhvr>
                                        <p:cTn id="45" dur="1" fill="hold">
                                          <p:stCondLst>
                                            <p:cond delay="499"/>
                                          </p:stCondLst>
                                        </p:cTn>
                                        <p:tgtEl>
                                          <p:spTgt spid="22"/>
                                        </p:tgtEl>
                                        <p:attrNameLst>
                                          <p:attrName>style.visibility</p:attrName>
                                        </p:attrNameLst>
                                      </p:cBhvr>
                                      <p:to>
                                        <p:strVal val="hidden"/>
                                      </p:to>
                                    </p:set>
                                  </p:childTnLst>
                                </p:cTn>
                              </p:par>
                              <p:par>
                                <p:cTn id="46" presetID="22" presetClass="entr" presetSubtype="2"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wipe(right)">
                                      <p:cBhvr>
                                        <p:cTn id="48" dur="500"/>
                                        <p:tgtEl>
                                          <p:spTgt spid="38"/>
                                        </p:tgtEl>
                                      </p:cBhvr>
                                    </p:animEffect>
                                  </p:childTnLst>
                                </p:cTn>
                              </p:par>
                              <p:par>
                                <p:cTn id="49" presetID="22" presetClass="entr" presetSubtype="8" fill="hold" nodeType="with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4176" y="7110336"/>
            <a:ext cx="864000" cy="864000"/>
          </a:xfrm>
          <a:prstGeom prst="rect">
            <a:avLst/>
          </a:prstGeom>
        </p:spPr>
      </p:pic>
      <p:pic>
        <p:nvPicPr>
          <p:cNvPr id="44" name="Whole Class">
            <a:extLst>
              <a:ext uri="{FF2B5EF4-FFF2-40B4-BE49-F238E27FC236}">
                <a16:creationId xmlns:a16="http://schemas.microsoft.com/office/drawing/2014/main" xmlns="" id="{309BA61B-9086-4D1E-80EB-27C4EDE61A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23" name="Picture 22" descr="A drawing of a cartoon character&#10;&#10;Description automatically generated">
            <a:extLst>
              <a:ext uri="{FF2B5EF4-FFF2-40B4-BE49-F238E27FC236}">
                <a16:creationId xmlns:a16="http://schemas.microsoft.com/office/drawing/2014/main" xmlns="" id="{8F85D291-78FB-4DCE-AF50-CC7A8AB91D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63333" y="2358638"/>
            <a:ext cx="1631066" cy="3947635"/>
          </a:xfrm>
          <a:prstGeom prst="rect">
            <a:avLst/>
          </a:prstGeom>
        </p:spPr>
      </p:pic>
      <p:grpSp>
        <p:nvGrpSpPr>
          <p:cNvPr id="25" name="Group 24">
            <a:extLst>
              <a:ext uri="{FF2B5EF4-FFF2-40B4-BE49-F238E27FC236}">
                <a16:creationId xmlns:a16="http://schemas.microsoft.com/office/drawing/2014/main" xmlns="" id="{19FE01E6-CB0D-48F1-9A25-206E404C0E20}"/>
              </a:ext>
            </a:extLst>
          </p:cNvPr>
          <p:cNvGrpSpPr/>
          <p:nvPr/>
        </p:nvGrpSpPr>
        <p:grpSpPr>
          <a:xfrm>
            <a:off x="201934" y="1725396"/>
            <a:ext cx="7039125" cy="622426"/>
            <a:chOff x="201934" y="1836844"/>
            <a:chExt cx="7486245" cy="951266"/>
          </a:xfrm>
        </p:grpSpPr>
        <p:sp>
          <p:nvSpPr>
            <p:cNvPr id="26" name="Rectangle 25">
              <a:extLst>
                <a:ext uri="{FF2B5EF4-FFF2-40B4-BE49-F238E27FC236}">
                  <a16:creationId xmlns:a16="http://schemas.microsoft.com/office/drawing/2014/main" xmlns="" id="{97961D96-F435-4D18-895A-10B285E4EBC1}"/>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extLst>
                <a:ext uri="{FF2B5EF4-FFF2-40B4-BE49-F238E27FC236}">
                  <a16:creationId xmlns:a16="http://schemas.microsoft.com/office/drawing/2014/main" xmlns="" id="{5FEFABFA-45BF-40D2-97C1-DD4D673618D2}"/>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8" name="Right Triangle 27">
            <a:extLst>
              <a:ext uri="{FF2B5EF4-FFF2-40B4-BE49-F238E27FC236}">
                <a16:creationId xmlns:a16="http://schemas.microsoft.com/office/drawing/2014/main" xmlns="" id="{43503B85-CDF8-4E13-AB45-FD5B651F51CA}"/>
              </a:ext>
            </a:extLst>
          </p:cNvPr>
          <p:cNvSpPr/>
          <p:nvPr/>
        </p:nvSpPr>
        <p:spPr>
          <a:xfrm flipH="1" flipV="1">
            <a:off x="201934" y="2342384"/>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Rounded Corners 28">
            <a:extLst>
              <a:ext uri="{FF2B5EF4-FFF2-40B4-BE49-F238E27FC236}">
                <a16:creationId xmlns:a16="http://schemas.microsoft.com/office/drawing/2014/main" xmlns="" id="{28165BC7-E262-4592-9E36-B1AC244185B0}"/>
              </a:ext>
            </a:extLst>
          </p:cNvPr>
          <p:cNvSpPr/>
          <p:nvPr/>
        </p:nvSpPr>
        <p:spPr>
          <a:xfrm>
            <a:off x="546488" y="1547104"/>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Lots of different things can make you feel stressed or worried. </a:t>
            </a:r>
          </a:p>
        </p:txBody>
      </p:sp>
      <p:grpSp>
        <p:nvGrpSpPr>
          <p:cNvPr id="19" name="Group 18">
            <a:extLst>
              <a:ext uri="{FF2B5EF4-FFF2-40B4-BE49-F238E27FC236}">
                <a16:creationId xmlns:a16="http://schemas.microsoft.com/office/drawing/2014/main" xmlns="" id="{03946F0E-A712-43FB-88F7-20FEF713F225}"/>
              </a:ext>
            </a:extLst>
          </p:cNvPr>
          <p:cNvGrpSpPr/>
          <p:nvPr/>
        </p:nvGrpSpPr>
        <p:grpSpPr>
          <a:xfrm>
            <a:off x="3135061" y="2550812"/>
            <a:ext cx="2779303" cy="2245373"/>
            <a:chOff x="2899611" y="4776537"/>
            <a:chExt cx="2564089" cy="1132010"/>
          </a:xfrm>
        </p:grpSpPr>
        <p:sp>
          <p:nvSpPr>
            <p:cNvPr id="20" name="Speech Bubble: Rectangle with Corners Rounded 19">
              <a:extLst>
                <a:ext uri="{FF2B5EF4-FFF2-40B4-BE49-F238E27FC236}">
                  <a16:creationId xmlns:a16="http://schemas.microsoft.com/office/drawing/2014/main" xmlns="" id="{55B2CBCB-A15B-436C-AABD-C269A4981A9F}"/>
                </a:ext>
              </a:extLst>
            </p:cNvPr>
            <p:cNvSpPr/>
            <p:nvPr/>
          </p:nvSpPr>
          <p:spPr>
            <a:xfrm>
              <a:off x="2899611" y="4776537"/>
              <a:ext cx="2349330" cy="1109133"/>
            </a:xfrm>
            <a:prstGeom prst="wedgeRoundRectCallout">
              <a:avLst>
                <a:gd name="adj1" fmla="val 67262"/>
                <a:gd name="adj2" fmla="val 9727"/>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xmlns="" id="{CACAFE5C-7BCD-425C-B10D-C9CA0BD60771}"/>
                </a:ext>
              </a:extLst>
            </p:cNvPr>
            <p:cNvSpPr/>
            <p:nvPr/>
          </p:nvSpPr>
          <p:spPr>
            <a:xfrm>
              <a:off x="3114369" y="4895874"/>
              <a:ext cx="2349331" cy="1012673"/>
            </a:xfrm>
            <a:prstGeom prst="rect">
              <a:avLst/>
            </a:prstGeom>
          </p:spPr>
          <p:txBody>
            <a:bodyPr wrap="square">
              <a:spAutoFit/>
            </a:bodyPr>
            <a:lstStyle/>
            <a:p>
              <a:pPr lvl="0">
                <a:lnSpc>
                  <a:spcPct val="90000"/>
                </a:lnSpc>
                <a:buClr>
                  <a:srgbClr val="1C1C1C"/>
                </a:buClr>
                <a:buSzPts val="1800"/>
              </a:pPr>
              <a:r>
                <a:rPr lang="en-GB" dirty="0"/>
                <a:t>The feelings you are </a:t>
              </a:r>
              <a:br>
                <a:rPr lang="en-GB" dirty="0"/>
              </a:br>
              <a:r>
                <a:rPr lang="en-GB" dirty="0"/>
                <a:t>having are called </a:t>
              </a:r>
              <a:br>
                <a:rPr lang="en-GB" dirty="0"/>
              </a:br>
              <a:r>
                <a:rPr lang="en-GB" dirty="0"/>
                <a:t>stresses or worries. </a:t>
              </a:r>
              <a:br>
                <a:rPr lang="en-GB" dirty="0"/>
              </a:br>
              <a:r>
                <a:rPr lang="en-GB" dirty="0"/>
                <a:t>You might have </a:t>
              </a:r>
              <a:br>
                <a:rPr lang="en-GB" dirty="0"/>
              </a:br>
              <a:r>
                <a:rPr lang="en-GB" dirty="0"/>
                <a:t>heard grown-ups </a:t>
              </a:r>
              <a:br>
                <a:rPr lang="en-GB" dirty="0"/>
              </a:br>
              <a:r>
                <a:rPr lang="en-GB" dirty="0"/>
                <a:t>talk about ‘stress’ </a:t>
              </a:r>
              <a:br>
                <a:rPr lang="en-GB" dirty="0"/>
              </a:br>
              <a:r>
                <a:rPr lang="en-GB" dirty="0"/>
                <a:t>or ‘feeling stressed’. </a:t>
              </a:r>
            </a:p>
          </p:txBody>
        </p:sp>
      </p:grpSp>
      <p:pic>
        <p:nvPicPr>
          <p:cNvPr id="5" name="Picture 4" descr="A picture containing toy, holding, doll, wearing&#10;&#10;Description automatically generated">
            <a:extLst>
              <a:ext uri="{FF2B5EF4-FFF2-40B4-BE49-F238E27FC236}">
                <a16:creationId xmlns:a16="http://schemas.microsoft.com/office/drawing/2014/main" xmlns="" id="{BA97F021-399F-4586-A1C8-53A96F1AA1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64763" y="2558188"/>
            <a:ext cx="4090307" cy="6858000"/>
          </a:xfrm>
          <a:prstGeom prst="rect">
            <a:avLst/>
          </a:prstGeom>
        </p:spPr>
      </p:pic>
      <p:sp>
        <p:nvSpPr>
          <p:cNvPr id="15" name="Title 1">
            <a:extLst>
              <a:ext uri="{FF2B5EF4-FFF2-40B4-BE49-F238E27FC236}">
                <a16:creationId xmlns:a16="http://schemas.microsoft.com/office/drawing/2014/main" xmlns="" id="{49A948E2-3E14-4952-900B-AB861C47E34B}"/>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23"/>
                                        </p:tgtEl>
                                        <p:attrNameLst>
                                          <p:attrName>ppt_x</p:attrName>
                                          <p:attrName>ppt_y</p:attrName>
                                        </p:attrNameLst>
                                      </p:cBhvr>
                                    </p:animMotion>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500" fill="hold"/>
                                        <p:tgtEl>
                                          <p:spTgt spid="5"/>
                                        </p:tgtEl>
                                        <p:attrNameLst>
                                          <p:attrName>ppt_x</p:attrName>
                                        </p:attrNameLst>
                                      </p:cBhvr>
                                      <p:tavLst>
                                        <p:tav tm="0">
                                          <p:val>
                                            <p:strVal val="#ppt_x"/>
                                          </p:val>
                                        </p:tav>
                                        <p:tav tm="100000">
                                          <p:val>
                                            <p:strVal val="#ppt_x"/>
                                          </p:val>
                                        </p:tav>
                                      </p:tavLst>
                                    </p:anim>
                                    <p:anim calcmode="lin" valueType="num">
                                      <p:cBhvr additive="base">
                                        <p:cTn id="10" dur="500" fill="hold"/>
                                        <p:tgtEl>
                                          <p:spTgt spid="5"/>
                                        </p:tgtEl>
                                        <p:attrNameLst>
                                          <p:attrName>ppt_y</p:attrName>
                                        </p:attrNameLst>
                                      </p:cBhvr>
                                      <p:tavLst>
                                        <p:tav tm="0">
                                          <p:val>
                                            <p:strVal val="1+#ppt_h/2"/>
                                          </p:val>
                                        </p:tav>
                                        <p:tav tm="100000">
                                          <p:val>
                                            <p:strVal val="#ppt_y"/>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right)">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close up of a map&#10;&#10;Description automatically generated">
            <a:extLst>
              <a:ext uri="{FF2B5EF4-FFF2-40B4-BE49-F238E27FC236}">
                <a16:creationId xmlns:a16="http://schemas.microsoft.com/office/drawing/2014/main" xmlns="" id="{6C05EE64-DF2E-4A34-B0B2-5E540252DD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2459" y="4208859"/>
            <a:ext cx="13127879" cy="3947456"/>
          </a:xfrm>
          <a:prstGeom prst="rect">
            <a:avLst/>
          </a:prstGeom>
        </p:spPr>
      </p:pic>
      <p:grpSp>
        <p:nvGrpSpPr>
          <p:cNvPr id="8" name="Group 7">
            <a:extLst>
              <a:ext uri="{FF2B5EF4-FFF2-40B4-BE49-F238E27FC236}">
                <a16:creationId xmlns:a16="http://schemas.microsoft.com/office/drawing/2014/main" xmlns="" id="{2EE7B600-8F4B-4795-A972-BC5997EA5E43}"/>
              </a:ext>
            </a:extLst>
          </p:cNvPr>
          <p:cNvGrpSpPr/>
          <p:nvPr/>
        </p:nvGrpSpPr>
        <p:grpSpPr>
          <a:xfrm>
            <a:off x="4026568" y="1719644"/>
            <a:ext cx="3838073" cy="1520688"/>
            <a:chOff x="4026568" y="1719644"/>
            <a:chExt cx="3838073" cy="1520688"/>
          </a:xfrm>
        </p:grpSpPr>
        <p:sp>
          <p:nvSpPr>
            <p:cNvPr id="4" name="Thought Bubble: Cloud 3">
              <a:extLst>
                <a:ext uri="{FF2B5EF4-FFF2-40B4-BE49-F238E27FC236}">
                  <a16:creationId xmlns:a16="http://schemas.microsoft.com/office/drawing/2014/main" xmlns="" id="{60857B24-3996-429A-92DA-211E3CFD94F7}"/>
                </a:ext>
              </a:extLst>
            </p:cNvPr>
            <p:cNvSpPr/>
            <p:nvPr/>
          </p:nvSpPr>
          <p:spPr>
            <a:xfrm>
              <a:off x="4026568" y="1719644"/>
              <a:ext cx="3838073" cy="1520688"/>
            </a:xfrm>
            <a:prstGeom prst="cloudCallout">
              <a:avLst>
                <a:gd name="adj1" fmla="val -71271"/>
                <a:gd name="adj2" fmla="val 31861"/>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70052D4C-C45F-44C7-97A0-3F298A7D2851}"/>
                </a:ext>
              </a:extLst>
            </p:cNvPr>
            <p:cNvSpPr/>
            <p:nvPr/>
          </p:nvSpPr>
          <p:spPr>
            <a:xfrm>
              <a:off x="4626477" y="2021577"/>
              <a:ext cx="2638254" cy="857992"/>
            </a:xfrm>
            <a:prstGeom prst="rect">
              <a:avLst/>
            </a:prstGeom>
          </p:spPr>
          <p:txBody>
            <a:bodyPr wrap="square">
              <a:spAutoFit/>
            </a:bodyPr>
            <a:lstStyle/>
            <a:p>
              <a:pPr lvl="0" algn="ctr">
                <a:lnSpc>
                  <a:spcPct val="90000"/>
                </a:lnSpc>
                <a:buClr>
                  <a:srgbClr val="1C1C1C"/>
                </a:buClr>
                <a:buSzPts val="1800"/>
              </a:pPr>
              <a:r>
                <a:rPr lang="en-GB" dirty="0"/>
                <a:t>Can you think of a time you might have felt stressed or worried? </a:t>
              </a:r>
            </a:p>
          </p:txBody>
        </p:sp>
      </p:grpSp>
      <p:pic>
        <p:nvPicPr>
          <p:cNvPr id="18" name="Whole Class">
            <a:extLst>
              <a:ext uri="{FF2B5EF4-FFF2-40B4-BE49-F238E27FC236}">
                <a16:creationId xmlns:a16="http://schemas.microsoft.com/office/drawing/2014/main" xmlns="" id="{D1500405-4469-4677-955C-1D8548226D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20" name="Picture 19" descr="A picture containing knife, cup, hat, drawing&#10;&#10;Description automatically generated">
            <a:extLst>
              <a:ext uri="{FF2B5EF4-FFF2-40B4-BE49-F238E27FC236}">
                <a16:creationId xmlns:a16="http://schemas.microsoft.com/office/drawing/2014/main" xmlns="" id="{AA8C2732-EF04-4CBA-A247-C371E694703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3681" t="-210216" r="-37035" b="-4229"/>
          <a:stretch/>
        </p:blipFill>
        <p:spPr>
          <a:xfrm rot="2428346">
            <a:off x="5271018" y="4040019"/>
            <a:ext cx="3488542" cy="2896074"/>
          </a:xfrm>
          <a:prstGeom prst="rect">
            <a:avLst/>
          </a:prstGeom>
        </p:spPr>
      </p:pic>
      <p:pic>
        <p:nvPicPr>
          <p:cNvPr id="7" name="Picture 6" descr="A picture containing knife, cup, hat, drawing&#10;&#10;Description automatically generated">
            <a:extLst>
              <a:ext uri="{FF2B5EF4-FFF2-40B4-BE49-F238E27FC236}">
                <a16:creationId xmlns:a16="http://schemas.microsoft.com/office/drawing/2014/main" xmlns="" id="{B0F015E5-F932-45AB-9CD9-CF35CFEAC33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3681" t="-210216" r="-37035" b="-4229"/>
          <a:stretch/>
        </p:blipFill>
        <p:spPr>
          <a:xfrm>
            <a:off x="5034344" y="3878517"/>
            <a:ext cx="2789600" cy="2315835"/>
          </a:xfrm>
          <a:prstGeom prst="rect">
            <a:avLst/>
          </a:prstGeom>
        </p:spPr>
      </p:pic>
      <p:pic>
        <p:nvPicPr>
          <p:cNvPr id="22" name="Picture 21" descr="A close up of a map&#10;&#10;Description automatically generated">
            <a:extLst>
              <a:ext uri="{FF2B5EF4-FFF2-40B4-BE49-F238E27FC236}">
                <a16:creationId xmlns:a16="http://schemas.microsoft.com/office/drawing/2014/main" xmlns="" id="{E073EF7D-C5DD-45EF-A4FB-5D39E0EE4A6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
          <a:stretch/>
        </p:blipFill>
        <p:spPr>
          <a:xfrm>
            <a:off x="-1472459" y="5409911"/>
            <a:ext cx="13127879" cy="2751385"/>
          </a:xfrm>
          <a:prstGeom prst="rect">
            <a:avLst/>
          </a:prstGeom>
        </p:spPr>
      </p:pic>
      <p:pic>
        <p:nvPicPr>
          <p:cNvPr id="6" name="Picture 5">
            <a:extLst>
              <a:ext uri="{FF2B5EF4-FFF2-40B4-BE49-F238E27FC236}">
                <a16:creationId xmlns:a16="http://schemas.microsoft.com/office/drawing/2014/main" xmlns="" id="{28C7F716-9845-46DA-9511-0FAA17CDD81C}"/>
              </a:ext>
            </a:extLst>
          </p:cNvPr>
          <p:cNvPicPr>
            <a:picLocks noChangeAspect="1"/>
          </p:cNvPicPr>
          <p:nvPr/>
        </p:nvPicPr>
        <p:blipFill>
          <a:blip r:embed="rId7"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332256" y="2146583"/>
            <a:ext cx="4771776" cy="4200112"/>
          </a:xfrm>
          <a:prstGeom prst="rect">
            <a:avLst/>
          </a:prstGeom>
        </p:spPr>
      </p:pic>
      <p:pic>
        <p:nvPicPr>
          <p:cNvPr id="19" name="Picture 18" descr="A close up of a logo&#10;&#10;Description automatically generated">
            <a:extLst>
              <a:ext uri="{FF2B5EF4-FFF2-40B4-BE49-F238E27FC236}">
                <a16:creationId xmlns:a16="http://schemas.microsoft.com/office/drawing/2014/main" xmlns="" id="{F74E2F31-331D-4513-B3EF-5BCAD5196E5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12851" t="-14481" r="-34301"/>
          <a:stretch/>
        </p:blipFill>
        <p:spPr>
          <a:xfrm>
            <a:off x="4966398" y="3299147"/>
            <a:ext cx="3463236" cy="2666822"/>
          </a:xfrm>
          <a:prstGeom prst="cloudCallout">
            <a:avLst>
              <a:gd name="adj1" fmla="val -101499"/>
              <a:gd name="adj2" fmla="val -37196"/>
            </a:avLst>
          </a:prstGeom>
          <a:solidFill>
            <a:srgbClr val="00B0F0"/>
          </a:solidFill>
          <a:ln w="28575">
            <a:noFill/>
          </a:ln>
        </p:spPr>
      </p:pic>
      <p:grpSp>
        <p:nvGrpSpPr>
          <p:cNvPr id="15" name="Group 14">
            <a:extLst>
              <a:ext uri="{FF2B5EF4-FFF2-40B4-BE49-F238E27FC236}">
                <a16:creationId xmlns:a16="http://schemas.microsoft.com/office/drawing/2014/main" xmlns="" id="{0ABDF987-DD72-4573-A920-936165E6488C}"/>
              </a:ext>
            </a:extLst>
          </p:cNvPr>
          <p:cNvGrpSpPr/>
          <p:nvPr/>
        </p:nvGrpSpPr>
        <p:grpSpPr>
          <a:xfrm>
            <a:off x="1878468" y="4526542"/>
            <a:ext cx="3258910" cy="1722578"/>
            <a:chOff x="2939731" y="4776537"/>
            <a:chExt cx="2753042" cy="1722578"/>
          </a:xfrm>
        </p:grpSpPr>
        <p:sp>
          <p:nvSpPr>
            <p:cNvPr id="16" name="Speech Bubble: Rectangle with Corners Rounded 15">
              <a:extLst>
                <a:ext uri="{FF2B5EF4-FFF2-40B4-BE49-F238E27FC236}">
                  <a16:creationId xmlns:a16="http://schemas.microsoft.com/office/drawing/2014/main" xmlns="" id="{C13F1B0B-9D00-4934-B179-378FCA368B57}"/>
                </a:ext>
              </a:extLst>
            </p:cNvPr>
            <p:cNvSpPr/>
            <p:nvPr/>
          </p:nvSpPr>
          <p:spPr>
            <a:xfrm>
              <a:off x="2939731" y="4776537"/>
              <a:ext cx="2753042" cy="1722578"/>
            </a:xfrm>
            <a:prstGeom prst="wedgeRoundRectCallout">
              <a:avLst>
                <a:gd name="adj1" fmla="val 60946"/>
                <a:gd name="adj2" fmla="val -3725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xmlns="" id="{7906BA82-0D3F-4599-8EB4-76742F4C8803}"/>
                </a:ext>
              </a:extLst>
            </p:cNvPr>
            <p:cNvSpPr/>
            <p:nvPr/>
          </p:nvSpPr>
          <p:spPr>
            <a:xfrm>
              <a:off x="3039473" y="4910988"/>
              <a:ext cx="2553557" cy="1588127"/>
            </a:xfrm>
            <a:prstGeom prst="rect">
              <a:avLst/>
            </a:prstGeom>
          </p:spPr>
          <p:txBody>
            <a:bodyPr wrap="square">
              <a:spAutoFit/>
            </a:bodyPr>
            <a:lstStyle/>
            <a:p>
              <a:pPr lvl="0" algn="ctr">
                <a:lnSpc>
                  <a:spcPct val="90000"/>
                </a:lnSpc>
                <a:buClr>
                  <a:srgbClr val="1C1C1C"/>
                </a:buClr>
                <a:buSzPts val="1800"/>
              </a:pPr>
              <a:r>
                <a:rPr lang="en-GB" dirty="0"/>
                <a:t>Spend a few moments thinking about this. You don’t need to talk to anyone about it but you can if you would like to.</a:t>
              </a:r>
            </a:p>
          </p:txBody>
        </p:sp>
      </p:grpSp>
      <p:pic>
        <p:nvPicPr>
          <p:cNvPr id="3" name="Picture 2">
            <a:extLst>
              <a:ext uri="{FF2B5EF4-FFF2-40B4-BE49-F238E27FC236}">
                <a16:creationId xmlns:a16="http://schemas.microsoft.com/office/drawing/2014/main" xmlns="" id="{5FA879D7-5726-4E45-B07B-D44D3EF6083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4765" y="0"/>
            <a:ext cx="9143999" cy="6858000"/>
          </a:xfrm>
          <a:prstGeom prst="rect">
            <a:avLst/>
          </a:prstGeom>
        </p:spPr>
      </p:pic>
      <p:sp>
        <p:nvSpPr>
          <p:cNvPr id="23" name="Title 1">
            <a:extLst>
              <a:ext uri="{FF2B5EF4-FFF2-40B4-BE49-F238E27FC236}">
                <a16:creationId xmlns:a16="http://schemas.microsoft.com/office/drawing/2014/main" xmlns="" id="{CDA6E4F0-A1AB-4ACC-AC23-7B8E7470A36E}"/>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109234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8" presetClass="emph" presetSubtype="0" fill="hold" nodeType="afterEffect">
                                  <p:stCondLst>
                                    <p:cond delay="0"/>
                                  </p:stCondLst>
                                  <p:childTnLst>
                                    <p:animRot by="21600000">
                                      <p:cBhvr>
                                        <p:cTn id="6" dur="2000" fill="hold"/>
                                        <p:tgtEl>
                                          <p:spTgt spid="7"/>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42" presetClass="entr" presetSubtype="0"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19"/>
                                        </p:tgtEl>
                                      </p:cBhvr>
                                    </p:animEffect>
                                    <p:set>
                                      <p:cBhvr>
                                        <p:cTn id="21" dur="1" fill="hold">
                                          <p:stCondLst>
                                            <p:cond delay="499"/>
                                          </p:stCondLst>
                                        </p:cTn>
                                        <p:tgtEl>
                                          <p:spTgt spid="19"/>
                                        </p:tgtEl>
                                        <p:attrNameLst>
                                          <p:attrName>style.visibility</p:attrName>
                                        </p:attrNameLst>
                                      </p:cBhvr>
                                      <p:to>
                                        <p:strVal val="hidden"/>
                                      </p:to>
                                    </p:set>
                                  </p:childTnLst>
                                </p:cTn>
                              </p:par>
                              <p:par>
                                <p:cTn id="22" presetID="64" presetClass="path" presetSubtype="0" accel="50000" decel="50000" fill="hold" nodeType="withEffect">
                                  <p:stCondLst>
                                    <p:cond delay="0"/>
                                  </p:stCondLst>
                                  <p:childTnLst>
                                    <p:animMotion origin="layout" path="M 2.5E-6 -1.48148E-6 L -0.03038 -0.19143 " pathEditMode="relative" rAng="0" ptsTypes="AA">
                                      <p:cBhvr>
                                        <p:cTn id="23" dur="2000" fill="hold"/>
                                        <p:tgtEl>
                                          <p:spTgt spid="20"/>
                                        </p:tgtEl>
                                        <p:attrNameLst>
                                          <p:attrName>ppt_x</p:attrName>
                                          <p:attrName>ppt_y</p:attrName>
                                        </p:attrNameLst>
                                      </p:cBhvr>
                                      <p:rCtr x="-1528" y="-9583"/>
                                    </p:animMotion>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51" name="Group 50">
            <a:extLst>
              <a:ext uri="{FF2B5EF4-FFF2-40B4-BE49-F238E27FC236}">
                <a16:creationId xmlns:a16="http://schemas.microsoft.com/office/drawing/2014/main" xmlns="" id="{EB21E4EE-8A25-4F80-8422-FCA179A9AB2F}"/>
              </a:ext>
            </a:extLst>
          </p:cNvPr>
          <p:cNvGrpSpPr/>
          <p:nvPr/>
        </p:nvGrpSpPr>
        <p:grpSpPr>
          <a:xfrm flipH="1">
            <a:off x="1431777" y="3518686"/>
            <a:ext cx="4758403" cy="1039559"/>
            <a:chOff x="5598606" y="4621246"/>
            <a:chExt cx="2559840" cy="741650"/>
          </a:xfrm>
        </p:grpSpPr>
        <p:sp>
          <p:nvSpPr>
            <p:cNvPr id="58" name="Speech Bubble: Rectangle with Corners Rounded 57">
              <a:extLst>
                <a:ext uri="{FF2B5EF4-FFF2-40B4-BE49-F238E27FC236}">
                  <a16:creationId xmlns:a16="http://schemas.microsoft.com/office/drawing/2014/main" xmlns="" id="{E6FE307D-3F2B-45D4-B6E3-B4544EB475AA}"/>
                </a:ext>
              </a:extLst>
            </p:cNvPr>
            <p:cNvSpPr/>
            <p:nvPr/>
          </p:nvSpPr>
          <p:spPr>
            <a:xfrm>
              <a:off x="5823261" y="4621246"/>
              <a:ext cx="2335185" cy="741650"/>
            </a:xfrm>
            <a:prstGeom prst="wedgeRoundRectCallout">
              <a:avLst>
                <a:gd name="adj1" fmla="val -63272"/>
                <a:gd name="adj2" fmla="val -30115"/>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58">
              <a:extLst>
                <a:ext uri="{FF2B5EF4-FFF2-40B4-BE49-F238E27FC236}">
                  <a16:creationId xmlns:a16="http://schemas.microsoft.com/office/drawing/2014/main" xmlns="" id="{FD7808B5-7E0B-4383-9B98-F153339FB735}"/>
                </a:ext>
              </a:extLst>
            </p:cNvPr>
            <p:cNvSpPr/>
            <p:nvPr/>
          </p:nvSpPr>
          <p:spPr>
            <a:xfrm flipH="1">
              <a:off x="5598606" y="4773492"/>
              <a:ext cx="2483588" cy="421586"/>
            </a:xfrm>
            <a:prstGeom prst="rect">
              <a:avLst/>
            </a:prstGeom>
          </p:spPr>
          <p:txBody>
            <a:bodyPr wrap="square">
              <a:spAutoFit/>
            </a:bodyPr>
            <a:lstStyle/>
            <a:p>
              <a:pPr lvl="0">
                <a:lnSpc>
                  <a:spcPct val="90000"/>
                </a:lnSpc>
                <a:buClr>
                  <a:srgbClr val="1C1C1C"/>
                </a:buClr>
                <a:buSzPts val="1800"/>
              </a:pPr>
              <a:r>
                <a:rPr lang="en-GB" dirty="0"/>
                <a:t>Situations that can make lots of people</a:t>
              </a:r>
              <a:br>
                <a:rPr lang="en-GB" dirty="0"/>
              </a:br>
              <a:r>
                <a:rPr lang="en-GB" dirty="0"/>
                <a:t>feel stressed or worried include:</a:t>
              </a:r>
            </a:p>
          </p:txBody>
        </p:sp>
      </p:grpSp>
      <p:grpSp>
        <p:nvGrpSpPr>
          <p:cNvPr id="13" name="Group 12">
            <a:extLst>
              <a:ext uri="{FF2B5EF4-FFF2-40B4-BE49-F238E27FC236}">
                <a16:creationId xmlns:a16="http://schemas.microsoft.com/office/drawing/2014/main" xmlns="" id="{B766ACAE-A933-4200-88C8-4B4C891EE0E2}"/>
              </a:ext>
            </a:extLst>
          </p:cNvPr>
          <p:cNvGrpSpPr/>
          <p:nvPr/>
        </p:nvGrpSpPr>
        <p:grpSpPr>
          <a:xfrm>
            <a:off x="201934" y="1675891"/>
            <a:ext cx="7176242" cy="1148348"/>
            <a:chOff x="201934" y="1816563"/>
            <a:chExt cx="7176242" cy="1148348"/>
          </a:xfrm>
        </p:grpSpPr>
        <p:grpSp>
          <p:nvGrpSpPr>
            <p:cNvPr id="14" name="Group 13">
              <a:extLst>
                <a:ext uri="{FF2B5EF4-FFF2-40B4-BE49-F238E27FC236}">
                  <a16:creationId xmlns:a16="http://schemas.microsoft.com/office/drawing/2014/main" xmlns="" id="{F7E65C35-B2BA-4CA3-8EF1-97A7F04B19C4}"/>
                </a:ext>
              </a:extLst>
            </p:cNvPr>
            <p:cNvGrpSpPr/>
            <p:nvPr/>
          </p:nvGrpSpPr>
          <p:grpSpPr>
            <a:xfrm>
              <a:off x="201934" y="1836844"/>
              <a:ext cx="7077171" cy="1128067"/>
              <a:chOff x="201934" y="1836844"/>
              <a:chExt cx="7077171" cy="1128067"/>
            </a:xfrm>
          </p:grpSpPr>
          <p:sp>
            <p:nvSpPr>
              <p:cNvPr id="16" name="Right Triangle 15">
                <a:extLst>
                  <a:ext uri="{FF2B5EF4-FFF2-40B4-BE49-F238E27FC236}">
                    <a16:creationId xmlns:a16="http://schemas.microsoft.com/office/drawing/2014/main" xmlns="" id="{63A0EBF5-7E9B-4E3E-989A-F50D4570F75D}"/>
                  </a:ext>
                </a:extLst>
              </p:cNvPr>
              <p:cNvSpPr/>
              <p:nvPr/>
            </p:nvSpPr>
            <p:spPr>
              <a:xfrm flipH="1" flipV="1">
                <a:off x="208272" y="2795467"/>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7" name="Group 16">
                <a:extLst>
                  <a:ext uri="{FF2B5EF4-FFF2-40B4-BE49-F238E27FC236}">
                    <a16:creationId xmlns:a16="http://schemas.microsoft.com/office/drawing/2014/main" xmlns="" id="{AFE0E443-45E2-47C8-97DC-A78B5A4058E2}"/>
                  </a:ext>
                </a:extLst>
              </p:cNvPr>
              <p:cNvGrpSpPr/>
              <p:nvPr/>
            </p:nvGrpSpPr>
            <p:grpSpPr>
              <a:xfrm>
                <a:off x="201934" y="1836844"/>
                <a:ext cx="7077171" cy="951266"/>
                <a:chOff x="201934" y="1836844"/>
                <a:chExt cx="7486245" cy="951266"/>
              </a:xfrm>
            </p:grpSpPr>
            <p:sp>
              <p:nvSpPr>
                <p:cNvPr id="18" name="Rectangle 17">
                  <a:extLst>
                    <a:ext uri="{FF2B5EF4-FFF2-40B4-BE49-F238E27FC236}">
                      <a16:creationId xmlns:a16="http://schemas.microsoft.com/office/drawing/2014/main" xmlns="" id="{57565A3B-1DDB-4CAB-930D-2927D4FC9AC2}"/>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a:extLst>
                    <a:ext uri="{FF2B5EF4-FFF2-40B4-BE49-F238E27FC236}">
                      <a16:creationId xmlns:a16="http://schemas.microsoft.com/office/drawing/2014/main" xmlns="" id="{8E48715C-8F45-4A83-A769-0CA6EB4901D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5" name="Rectangle: Rounded Corners 14">
              <a:extLst>
                <a:ext uri="{FF2B5EF4-FFF2-40B4-BE49-F238E27FC236}">
                  <a16:creationId xmlns:a16="http://schemas.microsoft.com/office/drawing/2014/main" xmlns="" id="{1D2C47B5-E839-40E3-9647-E41011C77CF4}"/>
                </a:ext>
              </a:extLst>
            </p:cNvPr>
            <p:cNvSpPr/>
            <p:nvPr/>
          </p:nvSpPr>
          <p:spPr>
            <a:xfrm>
              <a:off x="564609" y="1816563"/>
              <a:ext cx="6813567"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Things that cause stresses or worries can be different for each</a:t>
              </a:r>
              <a:br>
                <a:rPr lang="en-GB" dirty="0"/>
              </a:br>
              <a:r>
                <a:rPr lang="en-GB" dirty="0"/>
                <a:t> of us and they can depend on who you are and your life. </a:t>
              </a:r>
            </a:p>
          </p:txBody>
        </p:sp>
      </p:grpSp>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1" name="Title 1">
            <a:extLst>
              <a:ext uri="{FF2B5EF4-FFF2-40B4-BE49-F238E27FC236}">
                <a16:creationId xmlns:a16="http://schemas.microsoft.com/office/drawing/2014/main" xmlns="" id="{1DE5DFDA-D799-4430-A7F3-636F8063FCA2}"/>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1539197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right)">
                                      <p:cBhvr>
                                        <p:cTn id="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xmlns="" id="{51948BFC-954F-4D1F-BF92-303384DE389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70825"/>
          <a:stretch/>
        </p:blipFill>
        <p:spPr>
          <a:xfrm>
            <a:off x="312316" y="2754512"/>
            <a:ext cx="8599929" cy="6081144"/>
          </a:xfrm>
          <a:prstGeom prst="ellipse">
            <a:avLst/>
          </a:prstGeom>
          <a:solidFill>
            <a:srgbClr val="00B0F0"/>
          </a:solidFill>
          <a:ln w="28575">
            <a:solidFill>
              <a:srgbClr val="F9B000"/>
            </a:solidFill>
          </a:ln>
        </p:spPr>
      </p:pic>
      <p:pic>
        <p:nvPicPr>
          <p:cNvPr id="38" name="Picture 37">
            <a:extLst>
              <a:ext uri="{FF2B5EF4-FFF2-40B4-BE49-F238E27FC236}">
                <a16:creationId xmlns:a16="http://schemas.microsoft.com/office/drawing/2014/main" xmlns="" id="{22C8BA3A-BDC8-4C75-96D6-B3946115651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644711" y="2987749"/>
            <a:ext cx="728016" cy="2108036"/>
          </a:xfrm>
          <a:prstGeom prst="rect">
            <a:avLst/>
          </a:prstGeom>
          <a:ln w="28575">
            <a:noFill/>
          </a:ln>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51" name="Group 50">
            <a:extLst>
              <a:ext uri="{FF2B5EF4-FFF2-40B4-BE49-F238E27FC236}">
                <a16:creationId xmlns:a16="http://schemas.microsoft.com/office/drawing/2014/main" xmlns="" id="{EB21E4EE-8A25-4F80-8422-FCA179A9AB2F}"/>
              </a:ext>
            </a:extLst>
          </p:cNvPr>
          <p:cNvGrpSpPr/>
          <p:nvPr/>
        </p:nvGrpSpPr>
        <p:grpSpPr>
          <a:xfrm flipH="1">
            <a:off x="2914138" y="1995852"/>
            <a:ext cx="3498772" cy="1039559"/>
            <a:chOff x="5598606" y="4621246"/>
            <a:chExt cx="2559840" cy="741650"/>
          </a:xfrm>
        </p:grpSpPr>
        <p:sp>
          <p:nvSpPr>
            <p:cNvPr id="58" name="Speech Bubble: Rectangle with Corners Rounded 57">
              <a:extLst>
                <a:ext uri="{FF2B5EF4-FFF2-40B4-BE49-F238E27FC236}">
                  <a16:creationId xmlns:a16="http://schemas.microsoft.com/office/drawing/2014/main" xmlns="" id="{E6FE307D-3F2B-45D4-B6E3-B4544EB475AA}"/>
                </a:ext>
              </a:extLst>
            </p:cNvPr>
            <p:cNvSpPr/>
            <p:nvPr/>
          </p:nvSpPr>
          <p:spPr>
            <a:xfrm>
              <a:off x="5823261" y="4621246"/>
              <a:ext cx="2335185" cy="741650"/>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xmlns="" id="{FD7808B5-7E0B-4383-9B98-F153339FB735}"/>
                </a:ext>
              </a:extLst>
            </p:cNvPr>
            <p:cNvSpPr/>
            <p:nvPr/>
          </p:nvSpPr>
          <p:spPr>
            <a:xfrm flipH="1">
              <a:off x="5598606" y="4773492"/>
              <a:ext cx="2483588" cy="421586"/>
            </a:xfrm>
            <a:prstGeom prst="rect">
              <a:avLst/>
            </a:prstGeom>
          </p:spPr>
          <p:txBody>
            <a:bodyPr wrap="square">
              <a:spAutoFit/>
            </a:bodyPr>
            <a:lstStyle/>
            <a:p>
              <a:pPr marL="114300" lvl="0">
                <a:lnSpc>
                  <a:spcPct val="90000"/>
                </a:lnSpc>
                <a:buSzPts val="1800"/>
              </a:pPr>
              <a:r>
                <a:rPr lang="en-GB" dirty="0"/>
                <a:t>standing up and talking in front of the whole school</a:t>
              </a:r>
            </a:p>
          </p:txBody>
        </p:sp>
      </p:grpSp>
      <p:sp>
        <p:nvSpPr>
          <p:cNvPr id="20" name="Title 1">
            <a:extLst>
              <a:ext uri="{FF2B5EF4-FFF2-40B4-BE49-F238E27FC236}">
                <a16:creationId xmlns:a16="http://schemas.microsoft.com/office/drawing/2014/main" xmlns="" id="{83161948-5CE2-47B3-8483-0B9ABCAE6B9E}"/>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pic>
        <p:nvPicPr>
          <p:cNvPr id="9" name="Picture 8" descr="A picture containing room&#10;&#10;Description automatically generated">
            <a:extLst>
              <a:ext uri="{FF2B5EF4-FFF2-40B4-BE49-F238E27FC236}">
                <a16:creationId xmlns:a16="http://schemas.microsoft.com/office/drawing/2014/main" xmlns="" id="{8278A8DB-0285-4B80-BB94-09F2CFD48A7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023" b="-54081"/>
          <a:stretch/>
        </p:blipFill>
        <p:spPr>
          <a:xfrm>
            <a:off x="305278" y="2800173"/>
            <a:ext cx="8599929" cy="5833462"/>
          </a:xfrm>
          <a:prstGeom prst="ellipse">
            <a:avLst/>
          </a:prstGeom>
          <a:ln w="28575">
            <a:noFill/>
          </a:ln>
        </p:spPr>
      </p:pic>
      <p:pic>
        <p:nvPicPr>
          <p:cNvPr id="37" name="Picture 36">
            <a:extLst>
              <a:ext uri="{FF2B5EF4-FFF2-40B4-BE49-F238E27FC236}">
                <a16:creationId xmlns:a16="http://schemas.microsoft.com/office/drawing/2014/main" xmlns="" id="{BA10456E-171C-40C3-9585-B3AF1592250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765" y="0"/>
            <a:ext cx="9143999" cy="6858000"/>
          </a:xfrm>
          <a:prstGeom prst="rect">
            <a:avLst/>
          </a:prstGeom>
        </p:spPr>
      </p:pic>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Tree>
    <p:extLst>
      <p:ext uri="{BB962C8B-B14F-4D97-AF65-F5344CB8AC3E}">
        <p14:creationId xmlns:p14="http://schemas.microsoft.com/office/powerpoint/2010/main" val="113995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right)">
                                      <p:cBhvr>
                                        <p:cTn id="7" dur="500"/>
                                        <p:tgtEl>
                                          <p:spTgt spid="5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xmlns="" id="{51948BFC-954F-4D1F-BF92-303384DE389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1616"/>
          <a:stretch/>
        </p:blipFill>
        <p:spPr>
          <a:xfrm>
            <a:off x="197650" y="2090330"/>
            <a:ext cx="8533752" cy="6556589"/>
          </a:xfrm>
          <a:prstGeom prst="ellipse">
            <a:avLst/>
          </a:prstGeom>
          <a:solidFill>
            <a:srgbClr val="00B0F0"/>
          </a:solidFill>
          <a:ln w="28575">
            <a:solidFill>
              <a:srgbClr val="F9B000"/>
            </a:solidFill>
          </a:ln>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11" name="Picture 10" descr="A close up of a car&#10;&#10;Description automatically generated">
            <a:extLst>
              <a:ext uri="{FF2B5EF4-FFF2-40B4-BE49-F238E27FC236}">
                <a16:creationId xmlns:a16="http://schemas.microsoft.com/office/drawing/2014/main" xmlns="" id="{70E28AD6-C3E6-4404-87A0-11D9678EB35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7012" y="3101067"/>
            <a:ext cx="9670802" cy="4671334"/>
          </a:xfrm>
          <a:prstGeom prst="rect">
            <a:avLst/>
          </a:prstGeom>
        </p:spPr>
      </p:pic>
      <p:pic>
        <p:nvPicPr>
          <p:cNvPr id="20" name="Picture 19" descr="A close up of a car&#10;&#10;Description automatically generated">
            <a:extLst>
              <a:ext uri="{FF2B5EF4-FFF2-40B4-BE49-F238E27FC236}">
                <a16:creationId xmlns:a16="http://schemas.microsoft.com/office/drawing/2014/main" xmlns="" id="{9AB82847-902A-4096-B7BA-A2E9EE141D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213604" y="3101066"/>
            <a:ext cx="9670802" cy="4671334"/>
          </a:xfrm>
          <a:prstGeom prst="rect">
            <a:avLst/>
          </a:prstGeom>
        </p:spPr>
      </p:pic>
      <p:pic>
        <p:nvPicPr>
          <p:cNvPr id="21" name="Picture 20">
            <a:extLst>
              <a:ext uri="{FF2B5EF4-FFF2-40B4-BE49-F238E27FC236}">
                <a16:creationId xmlns:a16="http://schemas.microsoft.com/office/drawing/2014/main" xmlns="" id="{716D79E0-4891-4EE4-B914-F0D0CED7742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765" y="0"/>
            <a:ext cx="9143999" cy="6858000"/>
          </a:xfrm>
          <a:prstGeom prst="rect">
            <a:avLst/>
          </a:prstGeom>
        </p:spPr>
      </p:pic>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4" name="Title 1">
            <a:extLst>
              <a:ext uri="{FF2B5EF4-FFF2-40B4-BE49-F238E27FC236}">
                <a16:creationId xmlns:a16="http://schemas.microsoft.com/office/drawing/2014/main" xmlns="" id="{EEFAFE8C-A6A5-4C18-837A-A7EFDDC1F5FA}"/>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grpSp>
        <p:nvGrpSpPr>
          <p:cNvPr id="12" name="Group 11">
            <a:extLst>
              <a:ext uri="{FF2B5EF4-FFF2-40B4-BE49-F238E27FC236}">
                <a16:creationId xmlns:a16="http://schemas.microsoft.com/office/drawing/2014/main" xmlns="" id="{F9371C76-7E3B-4724-854E-B62DBBE765E3}"/>
              </a:ext>
            </a:extLst>
          </p:cNvPr>
          <p:cNvGrpSpPr/>
          <p:nvPr/>
        </p:nvGrpSpPr>
        <p:grpSpPr>
          <a:xfrm flipH="1">
            <a:off x="3726896" y="2905639"/>
            <a:ext cx="2722224" cy="741650"/>
            <a:chOff x="5823260" y="4621246"/>
            <a:chExt cx="2722224" cy="741650"/>
          </a:xfrm>
        </p:grpSpPr>
        <p:sp>
          <p:nvSpPr>
            <p:cNvPr id="46" name="Speech Bubble: Rectangle with Corners Rounded 45">
              <a:extLst>
                <a:ext uri="{FF2B5EF4-FFF2-40B4-BE49-F238E27FC236}">
                  <a16:creationId xmlns:a16="http://schemas.microsoft.com/office/drawing/2014/main" xmlns="" id="{BEE464DE-72DB-49BD-A378-2ACB14C11D66}"/>
                </a:ext>
              </a:extLst>
            </p:cNvPr>
            <p:cNvSpPr/>
            <p:nvPr/>
          </p:nvSpPr>
          <p:spPr>
            <a:xfrm>
              <a:off x="5823260" y="4621246"/>
              <a:ext cx="2722224" cy="741650"/>
            </a:xfrm>
            <a:prstGeom prst="wedgeRoundRectCallout">
              <a:avLst>
                <a:gd name="adj1" fmla="val -61345"/>
                <a:gd name="adj2" fmla="val 4990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xmlns="" id="{CC98B65D-756E-4665-8E27-7B8088125663}"/>
                </a:ext>
              </a:extLst>
            </p:cNvPr>
            <p:cNvSpPr/>
            <p:nvPr/>
          </p:nvSpPr>
          <p:spPr>
            <a:xfrm flipH="1">
              <a:off x="5942578" y="4854728"/>
              <a:ext cx="2483588" cy="341632"/>
            </a:xfrm>
            <a:prstGeom prst="rect">
              <a:avLst/>
            </a:prstGeom>
          </p:spPr>
          <p:txBody>
            <a:bodyPr wrap="square">
              <a:spAutoFit/>
            </a:bodyPr>
            <a:lstStyle/>
            <a:p>
              <a:pPr marL="114300" lvl="0">
                <a:lnSpc>
                  <a:spcPct val="90000"/>
                </a:lnSpc>
                <a:buSzPts val="1800"/>
              </a:pPr>
              <a:r>
                <a:rPr lang="en-GB" dirty="0"/>
                <a:t>crossing a busy road</a:t>
              </a:r>
            </a:p>
          </p:txBody>
        </p:sp>
      </p:grpSp>
    </p:spTree>
    <p:extLst>
      <p:ext uri="{BB962C8B-B14F-4D97-AF65-F5344CB8AC3E}">
        <p14:creationId xmlns:p14="http://schemas.microsoft.com/office/powerpoint/2010/main" val="38108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par>
                                <p:cTn id="9" presetID="22" presetClass="entr" presetSubtype="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500"/>
                                        <p:tgtEl>
                                          <p:spTgt spid="12"/>
                                        </p:tgtEl>
                                      </p:cBhvr>
                                    </p:animEffect>
                                  </p:childTnLst>
                                </p:cTn>
                              </p:par>
                              <p:par>
                                <p:cTn id="12" presetID="10" presetClass="entr" presetSubtype="0" fill="hold"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childTnLst>
                          </p:cTn>
                        </p:par>
                        <p:par>
                          <p:cTn id="15" fill="hold">
                            <p:stCondLst>
                              <p:cond delay="500"/>
                            </p:stCondLst>
                            <p:childTnLst>
                              <p:par>
                                <p:cTn id="16" presetID="2" presetClass="entr" presetSubtype="8"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1100" fill="hold"/>
                                        <p:tgtEl>
                                          <p:spTgt spid="11"/>
                                        </p:tgtEl>
                                        <p:attrNameLst>
                                          <p:attrName>ppt_x</p:attrName>
                                        </p:attrNameLst>
                                      </p:cBhvr>
                                      <p:tavLst>
                                        <p:tav tm="0">
                                          <p:val>
                                            <p:strVal val="0-#ppt_w/2"/>
                                          </p:val>
                                        </p:tav>
                                        <p:tav tm="100000">
                                          <p:val>
                                            <p:strVal val="#ppt_x"/>
                                          </p:val>
                                        </p:tav>
                                      </p:tavLst>
                                    </p:anim>
                                    <p:anim calcmode="lin" valueType="num">
                                      <p:cBhvr additive="base">
                                        <p:cTn id="19" dur="1100" fill="hold"/>
                                        <p:tgtEl>
                                          <p:spTgt spid="11"/>
                                        </p:tgtEl>
                                        <p:attrNameLst>
                                          <p:attrName>ppt_y</p:attrName>
                                        </p:attrNameLst>
                                      </p:cBhvr>
                                      <p:tavLst>
                                        <p:tav tm="0">
                                          <p:val>
                                            <p:strVal val="#ppt_y"/>
                                          </p:val>
                                        </p:tav>
                                        <p:tav tm="100000">
                                          <p:val>
                                            <p:strVal val="#ppt_y"/>
                                          </p:val>
                                        </p:tav>
                                      </p:tavLst>
                                    </p:anim>
                                  </p:childTnLst>
                                </p:cTn>
                              </p:par>
                            </p:childTnLst>
                          </p:cTn>
                        </p:par>
                        <p:par>
                          <p:cTn id="20" fill="hold">
                            <p:stCondLst>
                              <p:cond delay="1600"/>
                            </p:stCondLst>
                            <p:childTnLst>
                              <p:par>
                                <p:cTn id="21" presetID="2" presetClass="entr" presetSubtype="2"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400" fill="hold"/>
                                        <p:tgtEl>
                                          <p:spTgt spid="20"/>
                                        </p:tgtEl>
                                        <p:attrNameLst>
                                          <p:attrName>ppt_x</p:attrName>
                                        </p:attrNameLst>
                                      </p:cBhvr>
                                      <p:tavLst>
                                        <p:tav tm="0">
                                          <p:val>
                                            <p:strVal val="1+#ppt_w/2"/>
                                          </p:val>
                                        </p:tav>
                                        <p:tav tm="100000">
                                          <p:val>
                                            <p:strVal val="#ppt_x"/>
                                          </p:val>
                                        </p:tav>
                                      </p:tavLst>
                                    </p:anim>
                                    <p:anim calcmode="lin" valueType="num">
                                      <p:cBhvr additive="base">
                                        <p:cTn id="24" dur="14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xmlns="" id="{51948BFC-954F-4D1F-BF92-303384DE389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08062" y="1940467"/>
            <a:ext cx="10064146" cy="6427926"/>
          </a:xfrm>
          <a:prstGeom prst="ellipse">
            <a:avLst/>
          </a:prstGeom>
          <a:solidFill>
            <a:srgbClr val="00B0F0"/>
          </a:solidFill>
          <a:ln w="28575">
            <a:solidFill>
              <a:srgbClr val="F9B000"/>
            </a:solidFill>
          </a:ln>
        </p:spPr>
      </p:pic>
      <p:pic>
        <p:nvPicPr>
          <p:cNvPr id="4" name="Picture 3">
            <a:extLst>
              <a:ext uri="{FF2B5EF4-FFF2-40B4-BE49-F238E27FC236}">
                <a16:creationId xmlns:a16="http://schemas.microsoft.com/office/drawing/2014/main" xmlns="" id="{246BF42C-8985-4C85-99C0-3F3D81F7575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1481934" y="3316474"/>
            <a:ext cx="1457011" cy="3303378"/>
          </a:xfrm>
          <a:prstGeom prst="rect">
            <a:avLst/>
          </a:prstGeom>
        </p:spPr>
      </p:pic>
      <p:pic>
        <p:nvPicPr>
          <p:cNvPr id="16" name="Picture 15">
            <a:extLst>
              <a:ext uri="{FF2B5EF4-FFF2-40B4-BE49-F238E27FC236}">
                <a16:creationId xmlns:a16="http://schemas.microsoft.com/office/drawing/2014/main" xmlns="" id="{686AD6A1-2166-4C17-848D-39063EB5F89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9143999" cy="6858000"/>
          </a:xfrm>
          <a:prstGeom prst="rect">
            <a:avLst/>
          </a:prstGeom>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13" name="Group 12">
            <a:extLst>
              <a:ext uri="{FF2B5EF4-FFF2-40B4-BE49-F238E27FC236}">
                <a16:creationId xmlns:a16="http://schemas.microsoft.com/office/drawing/2014/main" xmlns="" id="{141A5824-8CF6-4E2B-90A7-19EB0DC53C50}"/>
              </a:ext>
            </a:extLst>
          </p:cNvPr>
          <p:cNvGrpSpPr/>
          <p:nvPr/>
        </p:nvGrpSpPr>
        <p:grpSpPr>
          <a:xfrm flipH="1">
            <a:off x="4138635" y="2485111"/>
            <a:ext cx="2007196" cy="741650"/>
            <a:chOff x="3645125" y="3609825"/>
            <a:chExt cx="2007196" cy="741650"/>
          </a:xfrm>
        </p:grpSpPr>
        <p:sp>
          <p:nvSpPr>
            <p:cNvPr id="45" name="Speech Bubble: Rectangle with Corners Rounded 44">
              <a:extLst>
                <a:ext uri="{FF2B5EF4-FFF2-40B4-BE49-F238E27FC236}">
                  <a16:creationId xmlns:a16="http://schemas.microsoft.com/office/drawing/2014/main" xmlns="" id="{7EB0A01F-BA27-4916-9DBC-812E48F49DE0}"/>
                </a:ext>
              </a:extLst>
            </p:cNvPr>
            <p:cNvSpPr/>
            <p:nvPr/>
          </p:nvSpPr>
          <p:spPr>
            <a:xfrm>
              <a:off x="3645125" y="3609825"/>
              <a:ext cx="2007196" cy="741650"/>
            </a:xfrm>
            <a:prstGeom prst="wedgeRoundRectCallout">
              <a:avLst>
                <a:gd name="adj1" fmla="val -69462"/>
                <a:gd name="adj2" fmla="val 23230"/>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xmlns="" id="{774FE466-B943-4699-B038-A26C36CB0C68}"/>
                </a:ext>
              </a:extLst>
            </p:cNvPr>
            <p:cNvSpPr/>
            <p:nvPr/>
          </p:nvSpPr>
          <p:spPr>
            <a:xfrm flipH="1">
              <a:off x="3742153" y="3832065"/>
              <a:ext cx="1748694" cy="341632"/>
            </a:xfrm>
            <a:prstGeom prst="rect">
              <a:avLst/>
            </a:prstGeom>
          </p:spPr>
          <p:txBody>
            <a:bodyPr wrap="square">
              <a:spAutoFit/>
            </a:bodyPr>
            <a:lstStyle/>
            <a:p>
              <a:pPr lvl="0">
                <a:lnSpc>
                  <a:spcPct val="90000"/>
                </a:lnSpc>
                <a:buClr>
                  <a:srgbClr val="1C1C1C"/>
                </a:buClr>
                <a:buSzPts val="1800"/>
              </a:pPr>
              <a:r>
                <a:rPr lang="en-GB" dirty="0"/>
                <a:t>starting school</a:t>
              </a:r>
            </a:p>
          </p:txBody>
        </p:sp>
      </p:grpSp>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4" name="Title 1">
            <a:extLst>
              <a:ext uri="{FF2B5EF4-FFF2-40B4-BE49-F238E27FC236}">
                <a16:creationId xmlns:a16="http://schemas.microsoft.com/office/drawing/2014/main" xmlns="" id="{AFB74F31-17C3-4846-B243-FC369561EB4C}"/>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231845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par>
                                <p:cTn id="9" presetID="22" presetClass="entr" presetSubtype="2"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right)">
                                      <p:cBhvr>
                                        <p:cTn id="11" dur="500"/>
                                        <p:tgtEl>
                                          <p:spTgt spid="13"/>
                                        </p:tgtEl>
                                      </p:cBhvr>
                                    </p:animEffect>
                                  </p:childTnLst>
                                </p:cTn>
                              </p:par>
                              <p:par>
                                <p:cTn id="12" presetID="10" presetClass="entr" presetSubtype="0" fill="hold"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par>
                                <p:cTn id="15" presetID="2"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400" fill="hold"/>
                                        <p:tgtEl>
                                          <p:spTgt spid="4"/>
                                        </p:tgtEl>
                                        <p:attrNameLst>
                                          <p:attrName>ppt_x</p:attrName>
                                        </p:attrNameLst>
                                      </p:cBhvr>
                                      <p:tavLst>
                                        <p:tav tm="0">
                                          <p:val>
                                            <p:strVal val="0-#ppt_w/2"/>
                                          </p:val>
                                        </p:tav>
                                        <p:tav tm="100000">
                                          <p:val>
                                            <p:strVal val="#ppt_x"/>
                                          </p:val>
                                        </p:tav>
                                      </p:tavLst>
                                    </p:anim>
                                    <p:anim calcmode="lin" valueType="num">
                                      <p:cBhvr additive="base">
                                        <p:cTn id="18" dur="24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xmlns="" id="{51948BFC-954F-4D1F-BF92-303384DE389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2066" y="2786411"/>
            <a:ext cx="8422092" cy="5954895"/>
          </a:xfrm>
          <a:prstGeom prst="ellipse">
            <a:avLst/>
          </a:prstGeom>
          <a:solidFill>
            <a:srgbClr val="00B0F0"/>
          </a:solidFill>
          <a:ln w="28575">
            <a:solidFill>
              <a:srgbClr val="F9B000"/>
            </a:solidFill>
          </a:ln>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51" name="Group 50">
            <a:extLst>
              <a:ext uri="{FF2B5EF4-FFF2-40B4-BE49-F238E27FC236}">
                <a16:creationId xmlns:a16="http://schemas.microsoft.com/office/drawing/2014/main" xmlns="" id="{EB21E4EE-8A25-4F80-8422-FCA179A9AB2F}"/>
              </a:ext>
            </a:extLst>
          </p:cNvPr>
          <p:cNvGrpSpPr/>
          <p:nvPr/>
        </p:nvGrpSpPr>
        <p:grpSpPr>
          <a:xfrm flipH="1">
            <a:off x="4662971" y="2267970"/>
            <a:ext cx="1901848" cy="1381563"/>
            <a:chOff x="5739934" y="4621246"/>
            <a:chExt cx="2544841" cy="985645"/>
          </a:xfrm>
        </p:grpSpPr>
        <p:sp>
          <p:nvSpPr>
            <p:cNvPr id="58" name="Speech Bubble: Rectangle with Corners Rounded 57">
              <a:extLst>
                <a:ext uri="{FF2B5EF4-FFF2-40B4-BE49-F238E27FC236}">
                  <a16:creationId xmlns:a16="http://schemas.microsoft.com/office/drawing/2014/main" xmlns="" id="{E6FE307D-3F2B-45D4-B6E3-B4544EB475AA}"/>
                </a:ext>
              </a:extLst>
            </p:cNvPr>
            <p:cNvSpPr/>
            <p:nvPr/>
          </p:nvSpPr>
          <p:spPr>
            <a:xfrm>
              <a:off x="5823261" y="4621246"/>
              <a:ext cx="2461514" cy="985645"/>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58">
              <a:extLst>
                <a:ext uri="{FF2B5EF4-FFF2-40B4-BE49-F238E27FC236}">
                  <a16:creationId xmlns:a16="http://schemas.microsoft.com/office/drawing/2014/main" xmlns="" id="{FD7808B5-7E0B-4383-9B98-F153339FB735}"/>
                </a:ext>
              </a:extLst>
            </p:cNvPr>
            <p:cNvSpPr/>
            <p:nvPr/>
          </p:nvSpPr>
          <p:spPr>
            <a:xfrm flipH="1">
              <a:off x="5739934" y="4707436"/>
              <a:ext cx="2483589" cy="777300"/>
            </a:xfrm>
            <a:prstGeom prst="rect">
              <a:avLst/>
            </a:prstGeom>
          </p:spPr>
          <p:txBody>
            <a:bodyPr wrap="square">
              <a:spAutoFit/>
            </a:bodyPr>
            <a:lstStyle/>
            <a:p>
              <a:pPr marL="114300" lvl="0">
                <a:lnSpc>
                  <a:spcPct val="90000"/>
                </a:lnSpc>
                <a:buSzPts val="1800"/>
              </a:pPr>
              <a:r>
                <a:rPr lang="en-GB" dirty="0"/>
                <a:t>being given work to do that you find very difficult</a:t>
              </a:r>
            </a:p>
          </p:txBody>
        </p:sp>
      </p:grpSp>
      <p:pic>
        <p:nvPicPr>
          <p:cNvPr id="4" name="Picture 3" descr="A close up of a logo&#10;&#10;Description automatically generated">
            <a:extLst>
              <a:ext uri="{FF2B5EF4-FFF2-40B4-BE49-F238E27FC236}">
                <a16:creationId xmlns:a16="http://schemas.microsoft.com/office/drawing/2014/main" xmlns="" id="{53567324-275F-464E-BED0-43506B0E35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0939" y="2691092"/>
            <a:ext cx="4444506" cy="3800408"/>
          </a:xfrm>
          <a:prstGeom prst="rect">
            <a:avLst/>
          </a:prstGeom>
        </p:spPr>
      </p:pic>
      <p:pic>
        <p:nvPicPr>
          <p:cNvPr id="20" name="Picture 19">
            <a:extLst>
              <a:ext uri="{FF2B5EF4-FFF2-40B4-BE49-F238E27FC236}">
                <a16:creationId xmlns:a16="http://schemas.microsoft.com/office/drawing/2014/main" xmlns="" id="{C0865358-A3EB-4AEB-B611-F00376A4785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765" y="6778"/>
            <a:ext cx="9143999" cy="6858000"/>
          </a:xfrm>
          <a:prstGeom prst="rect">
            <a:avLst/>
          </a:prstGeom>
        </p:spPr>
      </p:pic>
      <p:sp>
        <p:nvSpPr>
          <p:cNvPr id="7" name="Rectangle 6">
            <a:extLst>
              <a:ext uri="{FF2B5EF4-FFF2-40B4-BE49-F238E27FC236}">
                <a16:creationId xmlns:a16="http://schemas.microsoft.com/office/drawing/2014/main" xmlns="" id="{867ECA25-55B1-4B36-AF6A-7F198E17FEB0}"/>
              </a:ext>
            </a:extLst>
          </p:cNvPr>
          <p:cNvSpPr/>
          <p:nvPr/>
        </p:nvSpPr>
        <p:spPr>
          <a:xfrm>
            <a:off x="4011603" y="2010589"/>
            <a:ext cx="51488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a:t>
            </a:r>
          </a:p>
        </p:txBody>
      </p:sp>
      <p:sp>
        <p:nvSpPr>
          <p:cNvPr id="21" name="Rectangle 20">
            <a:extLst>
              <a:ext uri="{FF2B5EF4-FFF2-40B4-BE49-F238E27FC236}">
                <a16:creationId xmlns:a16="http://schemas.microsoft.com/office/drawing/2014/main" xmlns="" id="{58F69E8B-A68D-438F-8210-640A10A8F74F}"/>
              </a:ext>
            </a:extLst>
          </p:cNvPr>
          <p:cNvSpPr/>
          <p:nvPr/>
        </p:nvSpPr>
        <p:spPr>
          <a:xfrm>
            <a:off x="3420223" y="1677495"/>
            <a:ext cx="51488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a:t>
            </a:r>
          </a:p>
        </p:txBody>
      </p:sp>
      <p:sp>
        <p:nvSpPr>
          <p:cNvPr id="22" name="Rectangle 21">
            <a:extLst>
              <a:ext uri="{FF2B5EF4-FFF2-40B4-BE49-F238E27FC236}">
                <a16:creationId xmlns:a16="http://schemas.microsoft.com/office/drawing/2014/main" xmlns="" id="{45D9560F-6567-4DB6-9F68-D906D1631B69}"/>
              </a:ext>
            </a:extLst>
          </p:cNvPr>
          <p:cNvSpPr/>
          <p:nvPr/>
        </p:nvSpPr>
        <p:spPr>
          <a:xfrm>
            <a:off x="2787323" y="1976506"/>
            <a:ext cx="51488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a:t>
            </a:r>
          </a:p>
        </p:txBody>
      </p:sp>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4" name="Title 1">
            <a:extLst>
              <a:ext uri="{FF2B5EF4-FFF2-40B4-BE49-F238E27FC236}">
                <a16:creationId xmlns:a16="http://schemas.microsoft.com/office/drawing/2014/main" xmlns="" id="{CA9CDFA6-5D04-40BF-AD1B-7CC0A164CD75}"/>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1058624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par>
                                <p:cTn id="9" presetID="22" presetClass="entr" presetSubtype="2" fill="hold" nodeType="with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par>
                                <p:cTn id="12" presetID="10" presetClass="entr" presetSubtype="0" fill="hold"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xmlns="" id="{51948BFC-954F-4D1F-BF92-303384DE389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9365"/>
          <a:stretch/>
        </p:blipFill>
        <p:spPr>
          <a:xfrm>
            <a:off x="95694" y="1883045"/>
            <a:ext cx="8581580" cy="7385394"/>
          </a:xfrm>
          <a:prstGeom prst="ellipse">
            <a:avLst/>
          </a:prstGeom>
          <a:solidFill>
            <a:srgbClr val="00B0F0"/>
          </a:solidFill>
          <a:ln w="28575">
            <a:solidFill>
              <a:srgbClr val="F9B000"/>
            </a:solidFill>
          </a:ln>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64" name="Group 63">
            <a:extLst>
              <a:ext uri="{FF2B5EF4-FFF2-40B4-BE49-F238E27FC236}">
                <a16:creationId xmlns:a16="http://schemas.microsoft.com/office/drawing/2014/main" xmlns="" id="{5A74AEF9-BD33-4904-A819-0BEE259E1FCD}"/>
              </a:ext>
            </a:extLst>
          </p:cNvPr>
          <p:cNvGrpSpPr/>
          <p:nvPr/>
        </p:nvGrpSpPr>
        <p:grpSpPr>
          <a:xfrm flipH="1">
            <a:off x="3688359" y="2988178"/>
            <a:ext cx="2699965" cy="1044056"/>
            <a:chOff x="5823260" y="4621246"/>
            <a:chExt cx="2501451" cy="744858"/>
          </a:xfrm>
        </p:grpSpPr>
        <p:sp>
          <p:nvSpPr>
            <p:cNvPr id="65" name="Speech Bubble: Rectangle with Corners Rounded 64">
              <a:extLst>
                <a:ext uri="{FF2B5EF4-FFF2-40B4-BE49-F238E27FC236}">
                  <a16:creationId xmlns:a16="http://schemas.microsoft.com/office/drawing/2014/main" xmlns="" id="{09870E35-7A3F-4981-9DBB-D38A2C634F08}"/>
                </a:ext>
              </a:extLst>
            </p:cNvPr>
            <p:cNvSpPr/>
            <p:nvPr/>
          </p:nvSpPr>
          <p:spPr>
            <a:xfrm>
              <a:off x="5823260" y="4621246"/>
              <a:ext cx="2501451" cy="741650"/>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xmlns="" id="{B6B6AD90-D78F-4FDB-BD13-AC72D94617BA}"/>
                </a:ext>
              </a:extLst>
            </p:cNvPr>
            <p:cNvSpPr/>
            <p:nvPr/>
          </p:nvSpPr>
          <p:spPr>
            <a:xfrm flipH="1">
              <a:off x="5841123" y="4766661"/>
              <a:ext cx="2483588" cy="599443"/>
            </a:xfrm>
            <a:prstGeom prst="rect">
              <a:avLst/>
            </a:prstGeom>
          </p:spPr>
          <p:txBody>
            <a:bodyPr wrap="square">
              <a:spAutoFit/>
            </a:bodyPr>
            <a:lstStyle/>
            <a:p>
              <a:pPr marL="114300" lvl="0">
                <a:lnSpc>
                  <a:spcPct val="90000"/>
                </a:lnSpc>
                <a:buSzPts val="1800"/>
              </a:pPr>
              <a:r>
                <a:rPr lang="en-GB" dirty="0"/>
                <a:t>when you are shopping and you can’t see your grown-up</a:t>
              </a:r>
            </a:p>
          </p:txBody>
        </p:sp>
      </p:grpSp>
      <p:pic>
        <p:nvPicPr>
          <p:cNvPr id="4" name="Picture 3" descr="A close up of an animal&#10;&#10;Description automatically generated">
            <a:extLst>
              <a:ext uri="{FF2B5EF4-FFF2-40B4-BE49-F238E27FC236}">
                <a16:creationId xmlns:a16="http://schemas.microsoft.com/office/drawing/2014/main" xmlns="" id="{7FFA2A6F-F899-454F-BFBB-E9E48FBE827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914932" y="2887083"/>
            <a:ext cx="2337967" cy="3815167"/>
          </a:xfrm>
          <a:prstGeom prst="rect">
            <a:avLst/>
          </a:prstGeom>
        </p:spPr>
      </p:pic>
      <p:pic>
        <p:nvPicPr>
          <p:cNvPr id="18" name="Picture 17">
            <a:extLst>
              <a:ext uri="{FF2B5EF4-FFF2-40B4-BE49-F238E27FC236}">
                <a16:creationId xmlns:a16="http://schemas.microsoft.com/office/drawing/2014/main" xmlns="" id="{69E95D5E-5F27-4560-893E-78990E52893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9143999" cy="6858000"/>
          </a:xfrm>
          <a:prstGeom prst="rect">
            <a:avLst/>
          </a:prstGeom>
        </p:spPr>
      </p:pic>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0" name="Title 1">
            <a:extLst>
              <a:ext uri="{FF2B5EF4-FFF2-40B4-BE49-F238E27FC236}">
                <a16:creationId xmlns:a16="http://schemas.microsoft.com/office/drawing/2014/main" xmlns="" id="{93D71994-1F89-43E1-A3FC-26F81059A28B}"/>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97955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par>
                                <p:cTn id="12" presetID="22" presetClass="entr" presetSubtype="2" fill="hold" nodeType="withEffect">
                                  <p:stCondLst>
                                    <p:cond delay="0"/>
                                  </p:stCondLst>
                                  <p:childTnLst>
                                    <p:set>
                                      <p:cBhvr>
                                        <p:cTn id="13" dur="1" fill="hold">
                                          <p:stCondLst>
                                            <p:cond delay="0"/>
                                          </p:stCondLst>
                                        </p:cTn>
                                        <p:tgtEl>
                                          <p:spTgt spid="64"/>
                                        </p:tgtEl>
                                        <p:attrNameLst>
                                          <p:attrName>style.visibility</p:attrName>
                                        </p:attrNameLst>
                                      </p:cBhvr>
                                      <p:to>
                                        <p:strVal val="visible"/>
                                      </p:to>
                                    </p:set>
                                    <p:animEffect transition="in" filter="wipe(right)">
                                      <p:cBhvr>
                                        <p:cTn id="14" dur="500"/>
                                        <p:tgtEl>
                                          <p:spTgt spid="64"/>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8272" y="2795467"/>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67" name="Group 66">
            <a:extLst>
              <a:ext uri="{FF2B5EF4-FFF2-40B4-BE49-F238E27FC236}">
                <a16:creationId xmlns:a16="http://schemas.microsoft.com/office/drawing/2014/main" xmlns="" id="{6BAD7060-1140-4564-B543-9749D34FC639}"/>
              </a:ext>
            </a:extLst>
          </p:cNvPr>
          <p:cNvGrpSpPr/>
          <p:nvPr/>
        </p:nvGrpSpPr>
        <p:grpSpPr>
          <a:xfrm flipH="1">
            <a:off x="3569432" y="2367441"/>
            <a:ext cx="2811436" cy="1039559"/>
            <a:chOff x="5823260" y="4621246"/>
            <a:chExt cx="2501451" cy="741650"/>
          </a:xfrm>
        </p:grpSpPr>
        <p:sp>
          <p:nvSpPr>
            <p:cNvPr id="68" name="Speech Bubble: Rectangle with Corners Rounded 67">
              <a:extLst>
                <a:ext uri="{FF2B5EF4-FFF2-40B4-BE49-F238E27FC236}">
                  <a16:creationId xmlns:a16="http://schemas.microsoft.com/office/drawing/2014/main" xmlns="" id="{A61331FE-4678-4DB6-9B93-8F72767C0DB9}"/>
                </a:ext>
              </a:extLst>
            </p:cNvPr>
            <p:cNvSpPr/>
            <p:nvPr/>
          </p:nvSpPr>
          <p:spPr>
            <a:xfrm>
              <a:off x="5823260" y="4621246"/>
              <a:ext cx="2501451" cy="741650"/>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xmlns="" id="{EC1877DF-FC4A-4BEA-9923-59B7EBFF11F9}"/>
                </a:ext>
              </a:extLst>
            </p:cNvPr>
            <p:cNvSpPr/>
            <p:nvPr/>
          </p:nvSpPr>
          <p:spPr>
            <a:xfrm flipH="1">
              <a:off x="5841123" y="4766661"/>
              <a:ext cx="2483588" cy="421586"/>
            </a:xfrm>
            <a:prstGeom prst="rect">
              <a:avLst/>
            </a:prstGeom>
          </p:spPr>
          <p:txBody>
            <a:bodyPr wrap="square">
              <a:spAutoFit/>
            </a:bodyPr>
            <a:lstStyle/>
            <a:p>
              <a:pPr marL="114300" lvl="0">
                <a:lnSpc>
                  <a:spcPct val="90000"/>
                </a:lnSpc>
                <a:buSzPts val="1800"/>
              </a:pPr>
              <a:r>
                <a:rPr lang="en-GB" dirty="0"/>
                <a:t>when you and a friend </a:t>
              </a:r>
              <a:br>
                <a:rPr lang="en-GB" dirty="0"/>
              </a:br>
              <a:r>
                <a:rPr lang="en-GB" dirty="0"/>
                <a:t>are having difficulties</a:t>
              </a:r>
            </a:p>
          </p:txBody>
        </p:sp>
      </p:grpSp>
      <p:pic>
        <p:nvPicPr>
          <p:cNvPr id="4" name="Picture 3" descr="A picture containing text&#10;&#10;Description automatically generated">
            <a:extLst>
              <a:ext uri="{FF2B5EF4-FFF2-40B4-BE49-F238E27FC236}">
                <a16:creationId xmlns:a16="http://schemas.microsoft.com/office/drawing/2014/main" xmlns="" id="{49DCBFB3-A9DA-42FF-8A0B-0BD9A0ECE026}"/>
              </a:ext>
            </a:extLst>
          </p:cNvPr>
          <p:cNvPicPr>
            <a:picLocks/>
          </p:cNvPicPr>
          <p:nvPr/>
        </p:nvPicPr>
        <p:blipFill rotWithShape="1">
          <a:blip r:embed="rId4" cstate="print">
            <a:extLst>
              <a:ext uri="{28A0092B-C50C-407E-A947-70E740481C1C}">
                <a14:useLocalDpi xmlns:a14="http://schemas.microsoft.com/office/drawing/2010/main" val="0"/>
              </a:ext>
            </a:extLst>
          </a:blip>
          <a:srcRect/>
          <a:stretch/>
        </p:blipFill>
        <p:spPr>
          <a:xfrm>
            <a:off x="-313386" y="2992062"/>
            <a:ext cx="4124365" cy="4125600"/>
          </a:xfrm>
          <a:prstGeom prst="ellipse">
            <a:avLst/>
          </a:prstGeom>
          <a:ln w="28575">
            <a:solidFill>
              <a:srgbClr val="F9B000"/>
            </a:solidFill>
          </a:ln>
        </p:spPr>
      </p:pic>
      <p:pic>
        <p:nvPicPr>
          <p:cNvPr id="7" name="Picture 6" descr="A picture containing doll, toy, window&#10;&#10;Description automatically generated">
            <a:extLst>
              <a:ext uri="{FF2B5EF4-FFF2-40B4-BE49-F238E27FC236}">
                <a16:creationId xmlns:a16="http://schemas.microsoft.com/office/drawing/2014/main" xmlns="" id="{17A4B581-6409-4F23-8C2E-F55EA180D3A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26971" y="2787244"/>
            <a:ext cx="2879421" cy="3902627"/>
          </a:xfrm>
          <a:prstGeom prst="rect">
            <a:avLst/>
          </a:prstGeom>
        </p:spPr>
      </p:pic>
      <p:pic>
        <p:nvPicPr>
          <p:cNvPr id="18" name="Picture 17">
            <a:extLst>
              <a:ext uri="{FF2B5EF4-FFF2-40B4-BE49-F238E27FC236}">
                <a16:creationId xmlns:a16="http://schemas.microsoft.com/office/drawing/2014/main" xmlns="" id="{7C9B950F-F07D-4EA0-8A88-FEE904B6093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0"/>
            <a:ext cx="9143999" cy="6858000"/>
          </a:xfrm>
          <a:prstGeom prst="rect">
            <a:avLst/>
          </a:prstGeom>
        </p:spPr>
      </p:pic>
      <p:pic>
        <p:nvPicPr>
          <p:cNvPr id="35" name="Picture 34" descr="A picture containing toy, holding, doll, wearing&#10;&#10;Description automatically generated">
            <a:extLst>
              <a:ext uri="{FF2B5EF4-FFF2-40B4-BE49-F238E27FC236}">
                <a16:creationId xmlns:a16="http://schemas.microsoft.com/office/drawing/2014/main" xmlns="" id="{7B5CAF2E-FAAA-4C14-9134-9ABF28B7F18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1" name="Title 1">
            <a:extLst>
              <a:ext uri="{FF2B5EF4-FFF2-40B4-BE49-F238E27FC236}">
                <a16:creationId xmlns:a16="http://schemas.microsoft.com/office/drawing/2014/main" xmlns="" id="{DE11C5A5-95FD-490B-A056-881FA6FBABF7}"/>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253596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right)">
                                      <p:cBhvr>
                                        <p:cTn id="7" dur="500"/>
                                        <p:tgtEl>
                                          <p:spTgt spid="67"/>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1100"/>
                                        <p:tgtEl>
                                          <p:spTgt spid="4"/>
                                        </p:tgtEl>
                                      </p:cBhvr>
                                    </p:animEffect>
                                  </p:childTnLst>
                                </p:cTn>
                              </p:par>
                              <p:par>
                                <p:cTn id="12" presetID="42"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game, sport&#10;&#10;Description automatically generated">
            <a:extLst>
              <a:ext uri="{FF2B5EF4-FFF2-40B4-BE49-F238E27FC236}">
                <a16:creationId xmlns:a16="http://schemas.microsoft.com/office/drawing/2014/main" xmlns="" id="{577820E9-C15F-4060-B3B1-E977A645CC50}"/>
              </a:ext>
            </a:extLst>
          </p:cNvPr>
          <p:cNvPicPr>
            <a:picLocks/>
          </p:cNvPicPr>
          <p:nvPr/>
        </p:nvPicPr>
        <p:blipFill rotWithShape="1">
          <a:blip r:embed="rId3" cstate="print">
            <a:extLst>
              <a:ext uri="{28A0092B-C50C-407E-A947-70E740481C1C}">
                <a14:useLocalDpi xmlns:a14="http://schemas.microsoft.com/office/drawing/2010/main" val="0"/>
              </a:ext>
            </a:extLst>
          </a:blip>
          <a:srcRect t="-664"/>
          <a:stretch/>
        </p:blipFill>
        <p:spPr>
          <a:xfrm>
            <a:off x="-496935" y="2880189"/>
            <a:ext cx="4572000" cy="4571926"/>
          </a:xfrm>
          <a:prstGeom prst="flowChartConnector">
            <a:avLst/>
          </a:prstGeom>
          <a:ln w="28575">
            <a:solidFill>
              <a:srgbClr val="F9B000"/>
            </a:solidFill>
          </a:ln>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70" name="Group 69">
            <a:extLst>
              <a:ext uri="{FF2B5EF4-FFF2-40B4-BE49-F238E27FC236}">
                <a16:creationId xmlns:a16="http://schemas.microsoft.com/office/drawing/2014/main" xmlns="" id="{72FD8118-11C6-4B07-A4E3-30EEE6AA9880}"/>
              </a:ext>
            </a:extLst>
          </p:cNvPr>
          <p:cNvGrpSpPr/>
          <p:nvPr/>
        </p:nvGrpSpPr>
        <p:grpSpPr>
          <a:xfrm flipH="1">
            <a:off x="4371083" y="2422415"/>
            <a:ext cx="2038465" cy="1405771"/>
            <a:chOff x="5823260" y="4621246"/>
            <a:chExt cx="2592235" cy="741650"/>
          </a:xfrm>
        </p:grpSpPr>
        <p:sp>
          <p:nvSpPr>
            <p:cNvPr id="71" name="Speech Bubble: Rectangle with Corners Rounded 70">
              <a:extLst>
                <a:ext uri="{FF2B5EF4-FFF2-40B4-BE49-F238E27FC236}">
                  <a16:creationId xmlns:a16="http://schemas.microsoft.com/office/drawing/2014/main" xmlns="" id="{B91E78FB-8799-4852-A2E9-78EE5B3EDB7F}"/>
                </a:ext>
              </a:extLst>
            </p:cNvPr>
            <p:cNvSpPr/>
            <p:nvPr/>
          </p:nvSpPr>
          <p:spPr>
            <a:xfrm>
              <a:off x="5823260" y="4621246"/>
              <a:ext cx="2592235" cy="741650"/>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xmlns="" id="{AAE146D1-1AF9-49A7-B042-4099791E7C71}"/>
                </a:ext>
              </a:extLst>
            </p:cNvPr>
            <p:cNvSpPr/>
            <p:nvPr/>
          </p:nvSpPr>
          <p:spPr>
            <a:xfrm flipH="1">
              <a:off x="5841123" y="4766661"/>
              <a:ext cx="2519460" cy="443285"/>
            </a:xfrm>
            <a:prstGeom prst="rect">
              <a:avLst/>
            </a:prstGeom>
          </p:spPr>
          <p:txBody>
            <a:bodyPr wrap="square">
              <a:spAutoFit/>
            </a:bodyPr>
            <a:lstStyle/>
            <a:p>
              <a:pPr marL="114300" lvl="0">
                <a:lnSpc>
                  <a:spcPct val="90000"/>
                </a:lnSpc>
                <a:buSzPts val="1800"/>
              </a:pPr>
              <a:r>
                <a:rPr lang="en-GB" dirty="0"/>
                <a:t>when you have an argument with someone</a:t>
              </a:r>
            </a:p>
          </p:txBody>
        </p:sp>
      </p:grpSp>
      <p:pic>
        <p:nvPicPr>
          <p:cNvPr id="13" name="Picture 12" descr="A picture containing toy, doll&#10;&#10;Description automatically generated">
            <a:extLst>
              <a:ext uri="{FF2B5EF4-FFF2-40B4-BE49-F238E27FC236}">
                <a16:creationId xmlns:a16="http://schemas.microsoft.com/office/drawing/2014/main" xmlns="" id="{68F625D3-05E0-4B40-968A-F7F5D95BDBC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4803"/>
          <a:stretch/>
        </p:blipFill>
        <p:spPr>
          <a:xfrm>
            <a:off x="0" y="2795004"/>
            <a:ext cx="2853733" cy="4042715"/>
          </a:xfrm>
          <a:prstGeom prst="flowChartManualOperation">
            <a:avLst/>
          </a:prstGeom>
        </p:spPr>
      </p:pic>
      <p:pic>
        <p:nvPicPr>
          <p:cNvPr id="15" name="Picture 14" descr="A picture containing toy, doll&#10;&#10;Description automatically generated">
            <a:extLst>
              <a:ext uri="{FF2B5EF4-FFF2-40B4-BE49-F238E27FC236}">
                <a16:creationId xmlns:a16="http://schemas.microsoft.com/office/drawing/2014/main" xmlns="" id="{D5767801-9ABA-4F97-9243-B0C5B903405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7265"/>
          <a:stretch/>
        </p:blipFill>
        <p:spPr>
          <a:xfrm>
            <a:off x="2210638" y="3039316"/>
            <a:ext cx="2530348" cy="3798403"/>
          </a:xfrm>
          <a:prstGeom prst="parallelogram">
            <a:avLst/>
          </a:prstGeom>
        </p:spPr>
      </p:pic>
      <p:pic>
        <p:nvPicPr>
          <p:cNvPr id="16" name="Picture 15">
            <a:extLst>
              <a:ext uri="{FF2B5EF4-FFF2-40B4-BE49-F238E27FC236}">
                <a16:creationId xmlns:a16="http://schemas.microsoft.com/office/drawing/2014/main" xmlns="" id="{57D8F147-8EB5-4337-8FB7-77E30C2D8BA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0"/>
            <a:ext cx="9143999" cy="6858000"/>
          </a:xfrm>
          <a:prstGeom prst="rect">
            <a:avLst/>
          </a:prstGeom>
        </p:spPr>
      </p:pic>
      <p:pic>
        <p:nvPicPr>
          <p:cNvPr id="33" name="Picture 32" descr="A picture containing toy, holding, doll, wearing&#10;&#10;Description automatically generated">
            <a:extLst>
              <a:ext uri="{FF2B5EF4-FFF2-40B4-BE49-F238E27FC236}">
                <a16:creationId xmlns:a16="http://schemas.microsoft.com/office/drawing/2014/main" xmlns="" id="{2B1BCEBA-1E24-4645-B999-519F041D54E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5333022" y="2305783"/>
            <a:ext cx="4090307" cy="4552217"/>
          </a:xfrm>
          <a:prstGeom prst="rect">
            <a:avLst/>
          </a:prstGeom>
        </p:spPr>
      </p:pic>
      <p:sp>
        <p:nvSpPr>
          <p:cNvPr id="21" name="Title 1">
            <a:extLst>
              <a:ext uri="{FF2B5EF4-FFF2-40B4-BE49-F238E27FC236}">
                <a16:creationId xmlns:a16="http://schemas.microsoft.com/office/drawing/2014/main" xmlns="" id="{4E6BBBB5-BDA4-4363-965C-6A2827EDF40F}"/>
              </a:ext>
            </a:extLst>
          </p:cNvPr>
          <p:cNvSpPr>
            <a:spLocks noGrp="1"/>
          </p:cNvSpPr>
          <p:nvPr>
            <p:ph type="title"/>
          </p:nvPr>
        </p:nvSpPr>
        <p:spPr>
          <a:xfrm>
            <a:off x="457198" y="625199"/>
            <a:ext cx="8220075" cy="994306"/>
          </a:xfrm>
        </p:spPr>
        <p:txBody>
          <a:bodyPr/>
          <a:lstStyle/>
          <a:p>
            <a:pPr algn="ctr"/>
            <a:r>
              <a:rPr lang="en-GB" dirty="0">
                <a:latin typeface="Twinkl" pitchFamily="2" charset="0"/>
              </a:rPr>
              <a:t>What Are Stresses </a:t>
            </a:r>
            <a:br>
              <a:rPr lang="en-GB" dirty="0">
                <a:latin typeface="Twinkl" pitchFamily="2" charset="0"/>
              </a:rPr>
            </a:br>
            <a:r>
              <a:rPr lang="en-GB" dirty="0">
                <a:latin typeface="Twinkl" pitchFamily="2" charset="0"/>
              </a:rPr>
              <a:t>and Worries?</a:t>
            </a:r>
          </a:p>
        </p:txBody>
      </p:sp>
    </p:spTree>
    <p:extLst>
      <p:ext uri="{BB962C8B-B14F-4D97-AF65-F5344CB8AC3E}">
        <p14:creationId xmlns:p14="http://schemas.microsoft.com/office/powerpoint/2010/main" val="197403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right)">
                                      <p:cBhvr>
                                        <p:cTn id="7" dur="500"/>
                                        <p:tgtEl>
                                          <p:spTgt spid="70"/>
                                        </p:tgtEl>
                                      </p:cBhvr>
                                    </p:animEffect>
                                  </p:childTnLst>
                                </p:cTn>
                              </p:par>
                              <p:par>
                                <p:cTn id="8" presetID="42"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32" presetClass="emph" presetSubtype="0" repeatCount="indefinite" fill="hold" nodeType="afterEffect">
                                  <p:stCondLst>
                                    <p:cond delay="0"/>
                                  </p:stCondLst>
                                  <p:childTnLst>
                                    <p:animRot by="120000">
                                      <p:cBhvr>
                                        <p:cTn id="23" dur="100" fill="hold">
                                          <p:stCondLst>
                                            <p:cond delay="0"/>
                                          </p:stCondLst>
                                        </p:cTn>
                                        <p:tgtEl>
                                          <p:spTgt spid="13"/>
                                        </p:tgtEl>
                                        <p:attrNameLst>
                                          <p:attrName>r</p:attrName>
                                        </p:attrNameLst>
                                      </p:cBhvr>
                                    </p:animRot>
                                    <p:animRot by="-240000">
                                      <p:cBhvr>
                                        <p:cTn id="24" dur="200" fill="hold">
                                          <p:stCondLst>
                                            <p:cond delay="200"/>
                                          </p:stCondLst>
                                        </p:cTn>
                                        <p:tgtEl>
                                          <p:spTgt spid="13"/>
                                        </p:tgtEl>
                                        <p:attrNameLst>
                                          <p:attrName>r</p:attrName>
                                        </p:attrNameLst>
                                      </p:cBhvr>
                                    </p:animRot>
                                    <p:animRot by="240000">
                                      <p:cBhvr>
                                        <p:cTn id="25" dur="200" fill="hold">
                                          <p:stCondLst>
                                            <p:cond delay="400"/>
                                          </p:stCondLst>
                                        </p:cTn>
                                        <p:tgtEl>
                                          <p:spTgt spid="13"/>
                                        </p:tgtEl>
                                        <p:attrNameLst>
                                          <p:attrName>r</p:attrName>
                                        </p:attrNameLst>
                                      </p:cBhvr>
                                    </p:animRot>
                                    <p:animRot by="-240000">
                                      <p:cBhvr>
                                        <p:cTn id="26" dur="200" fill="hold">
                                          <p:stCondLst>
                                            <p:cond delay="600"/>
                                          </p:stCondLst>
                                        </p:cTn>
                                        <p:tgtEl>
                                          <p:spTgt spid="13"/>
                                        </p:tgtEl>
                                        <p:attrNameLst>
                                          <p:attrName>r</p:attrName>
                                        </p:attrNameLst>
                                      </p:cBhvr>
                                    </p:animRot>
                                    <p:animRot by="120000">
                                      <p:cBhvr>
                                        <p:cTn id="27" dur="200" fill="hold">
                                          <p:stCondLst>
                                            <p:cond delay="800"/>
                                          </p:stCondLst>
                                        </p:cTn>
                                        <p:tgtEl>
                                          <p:spTgt spid="13"/>
                                        </p:tgtEl>
                                        <p:attrNameLst>
                                          <p:attrName>r</p:attrName>
                                        </p:attrNameLst>
                                      </p:cBhvr>
                                    </p:animRot>
                                  </p:childTnLst>
                                </p:cTn>
                              </p:par>
                              <p:par>
                                <p:cTn id="28" presetID="32" presetClass="emph" presetSubtype="0" repeatCount="indefinite" fill="hold" nodeType="withEffect">
                                  <p:stCondLst>
                                    <p:cond delay="300"/>
                                  </p:stCondLst>
                                  <p:childTnLst>
                                    <p:animRot by="120000">
                                      <p:cBhvr>
                                        <p:cTn id="29" dur="100" fill="hold">
                                          <p:stCondLst>
                                            <p:cond delay="0"/>
                                          </p:stCondLst>
                                        </p:cTn>
                                        <p:tgtEl>
                                          <p:spTgt spid="15"/>
                                        </p:tgtEl>
                                        <p:attrNameLst>
                                          <p:attrName>r</p:attrName>
                                        </p:attrNameLst>
                                      </p:cBhvr>
                                    </p:animRot>
                                    <p:animRot by="-240000">
                                      <p:cBhvr>
                                        <p:cTn id="30" dur="200" fill="hold">
                                          <p:stCondLst>
                                            <p:cond delay="200"/>
                                          </p:stCondLst>
                                        </p:cTn>
                                        <p:tgtEl>
                                          <p:spTgt spid="15"/>
                                        </p:tgtEl>
                                        <p:attrNameLst>
                                          <p:attrName>r</p:attrName>
                                        </p:attrNameLst>
                                      </p:cBhvr>
                                    </p:animRot>
                                    <p:animRot by="240000">
                                      <p:cBhvr>
                                        <p:cTn id="31" dur="200" fill="hold">
                                          <p:stCondLst>
                                            <p:cond delay="400"/>
                                          </p:stCondLst>
                                        </p:cTn>
                                        <p:tgtEl>
                                          <p:spTgt spid="15"/>
                                        </p:tgtEl>
                                        <p:attrNameLst>
                                          <p:attrName>r</p:attrName>
                                        </p:attrNameLst>
                                      </p:cBhvr>
                                    </p:animRot>
                                    <p:animRot by="-240000">
                                      <p:cBhvr>
                                        <p:cTn id="32" dur="200" fill="hold">
                                          <p:stCondLst>
                                            <p:cond delay="600"/>
                                          </p:stCondLst>
                                        </p:cTn>
                                        <p:tgtEl>
                                          <p:spTgt spid="15"/>
                                        </p:tgtEl>
                                        <p:attrNameLst>
                                          <p:attrName>r</p:attrName>
                                        </p:attrNameLst>
                                      </p:cBhvr>
                                    </p:animRot>
                                    <p:animRot by="120000">
                                      <p:cBhvr>
                                        <p:cTn id="33" dur="200" fill="hold">
                                          <p:stCondLst>
                                            <p:cond delay="80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Do Stresses and </a:t>
            </a:r>
            <a:br>
              <a:rPr lang="en-GB" dirty="0">
                <a:latin typeface="Twinkl" pitchFamily="2" charset="0"/>
              </a:rPr>
            </a:br>
            <a:r>
              <a:rPr lang="en-GB" dirty="0">
                <a:latin typeface="Twinkl" pitchFamily="2" charset="0"/>
              </a:rPr>
              <a:t>Worries Feel Like?</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4" name="Group 43">
            <a:extLst>
              <a:ext uri="{FF2B5EF4-FFF2-40B4-BE49-F238E27FC236}">
                <a16:creationId xmlns:a16="http://schemas.microsoft.com/office/drawing/2014/main" xmlns="" id="{7D6DA228-8829-4009-B432-02DFAE3208D9}"/>
              </a:ext>
            </a:extLst>
          </p:cNvPr>
          <p:cNvGrpSpPr/>
          <p:nvPr/>
        </p:nvGrpSpPr>
        <p:grpSpPr>
          <a:xfrm>
            <a:off x="3993266" y="3130079"/>
            <a:ext cx="2615775" cy="1568860"/>
            <a:chOff x="3223161" y="4891457"/>
            <a:chExt cx="2712903" cy="1109133"/>
          </a:xfrm>
        </p:grpSpPr>
        <p:sp>
          <p:nvSpPr>
            <p:cNvPr id="45" name="Speech Bubble: Rectangle with Corners Rounded 44">
              <a:extLst>
                <a:ext uri="{FF2B5EF4-FFF2-40B4-BE49-F238E27FC236}">
                  <a16:creationId xmlns:a16="http://schemas.microsoft.com/office/drawing/2014/main" xmlns="" id="{65F3524B-12D9-45DC-B329-8CA09C24A160}"/>
                </a:ext>
              </a:extLst>
            </p:cNvPr>
            <p:cNvSpPr/>
            <p:nvPr/>
          </p:nvSpPr>
          <p:spPr>
            <a:xfrm>
              <a:off x="3223161" y="4891457"/>
              <a:ext cx="2349330" cy="1109133"/>
            </a:xfrm>
            <a:prstGeom prst="wedgeRoundRectCallout">
              <a:avLst>
                <a:gd name="adj1" fmla="val 62559"/>
                <a:gd name="adj2" fmla="val 2619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ctangle 45">
              <a:extLst>
                <a:ext uri="{FF2B5EF4-FFF2-40B4-BE49-F238E27FC236}">
                  <a16:creationId xmlns:a16="http://schemas.microsoft.com/office/drawing/2014/main" xmlns="" id="{147B8CB3-C14C-41FF-8CE1-D032ADDC6687}"/>
                </a:ext>
              </a:extLst>
            </p:cNvPr>
            <p:cNvSpPr/>
            <p:nvPr/>
          </p:nvSpPr>
          <p:spPr>
            <a:xfrm>
              <a:off x="3382507" y="4989511"/>
              <a:ext cx="2553557" cy="946508"/>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This worrying in </a:t>
              </a:r>
              <a:br>
                <a:rPr lang="en-GB" dirty="0">
                  <a:solidFill>
                    <a:schemeClr val="dk1"/>
                  </a:solidFill>
                </a:rPr>
              </a:br>
              <a:r>
                <a:rPr lang="en-GB" dirty="0">
                  <a:solidFill>
                    <a:schemeClr val="dk1"/>
                  </a:solidFill>
                </a:rPr>
                <a:t>your mind can </a:t>
              </a:r>
              <a:br>
                <a:rPr lang="en-GB" dirty="0">
                  <a:solidFill>
                    <a:schemeClr val="dk1"/>
                  </a:solidFill>
                </a:rPr>
              </a:br>
              <a:r>
                <a:rPr lang="en-GB" dirty="0">
                  <a:solidFill>
                    <a:schemeClr val="dk1"/>
                  </a:solidFill>
                </a:rPr>
                <a:t>make your body </a:t>
              </a:r>
              <a:br>
                <a:rPr lang="en-GB" dirty="0">
                  <a:solidFill>
                    <a:schemeClr val="dk1"/>
                  </a:solidFill>
                </a:rPr>
              </a:br>
              <a:r>
                <a:rPr lang="en-GB" dirty="0">
                  <a:solidFill>
                    <a:schemeClr val="dk1"/>
                  </a:solidFill>
                </a:rPr>
                <a:t>feel uncomfortable </a:t>
              </a:r>
              <a:br>
                <a:rPr lang="en-GB" dirty="0">
                  <a:solidFill>
                    <a:schemeClr val="dk1"/>
                  </a:solidFill>
                </a:rPr>
              </a:br>
              <a:r>
                <a:rPr lang="en-GB" dirty="0">
                  <a:solidFill>
                    <a:schemeClr val="dk1"/>
                  </a:solidFill>
                </a:rPr>
                <a:t>as well. </a:t>
              </a:r>
              <a:endParaRPr lang="en-GB" dirty="0"/>
            </a:p>
          </p:txBody>
        </p:sp>
      </p:grpSp>
      <p:grpSp>
        <p:nvGrpSpPr>
          <p:cNvPr id="47" name="Group 46">
            <a:extLst>
              <a:ext uri="{FF2B5EF4-FFF2-40B4-BE49-F238E27FC236}">
                <a16:creationId xmlns:a16="http://schemas.microsoft.com/office/drawing/2014/main" xmlns="" id="{97E55A78-3E70-48F6-B5A4-E4A0D38E06D3}"/>
              </a:ext>
            </a:extLst>
          </p:cNvPr>
          <p:cNvGrpSpPr/>
          <p:nvPr/>
        </p:nvGrpSpPr>
        <p:grpSpPr>
          <a:xfrm>
            <a:off x="201934" y="1853633"/>
            <a:ext cx="7787034" cy="1135553"/>
            <a:chOff x="201934" y="1519999"/>
            <a:chExt cx="7787034" cy="1135553"/>
          </a:xfrm>
        </p:grpSpPr>
        <p:grpSp>
          <p:nvGrpSpPr>
            <p:cNvPr id="48" name="Group 47">
              <a:extLst>
                <a:ext uri="{FF2B5EF4-FFF2-40B4-BE49-F238E27FC236}">
                  <a16:creationId xmlns:a16="http://schemas.microsoft.com/office/drawing/2014/main" xmlns="" id="{FD2BAAA1-11FC-4A42-9EEA-94660F4F152F}"/>
                </a:ext>
              </a:extLst>
            </p:cNvPr>
            <p:cNvGrpSpPr/>
            <p:nvPr/>
          </p:nvGrpSpPr>
          <p:grpSpPr>
            <a:xfrm>
              <a:off x="201934" y="1540280"/>
              <a:ext cx="7702813" cy="951266"/>
              <a:chOff x="201934" y="1836844"/>
              <a:chExt cx="7486245" cy="951266"/>
            </a:xfrm>
          </p:grpSpPr>
          <p:sp>
            <p:nvSpPr>
              <p:cNvPr id="51" name="Rectangle 50">
                <a:extLst>
                  <a:ext uri="{FF2B5EF4-FFF2-40B4-BE49-F238E27FC236}">
                    <a16:creationId xmlns:a16="http://schemas.microsoft.com/office/drawing/2014/main" xmlns="" id="{6C990411-945A-4621-AADC-2BA09ACC9344}"/>
                  </a:ext>
                </a:extLst>
              </p:cNvPr>
              <p:cNvSpPr/>
              <p:nvPr/>
            </p:nvSpPr>
            <p:spPr>
              <a:xfrm>
                <a:off x="201934" y="1836844"/>
                <a:ext cx="3138906" cy="9512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Rounded Corners 51">
                <a:extLst>
                  <a:ext uri="{FF2B5EF4-FFF2-40B4-BE49-F238E27FC236}">
                    <a16:creationId xmlns:a16="http://schemas.microsoft.com/office/drawing/2014/main" xmlns="" id="{EB19CFCC-42ED-4DD4-9E30-FBB93AC06B10}"/>
                  </a:ext>
                </a:extLst>
              </p:cNvPr>
              <p:cNvSpPr/>
              <p:nvPr/>
            </p:nvSpPr>
            <p:spPr>
              <a:xfrm>
                <a:off x="2598821" y="1836844"/>
                <a:ext cx="5089358" cy="950400"/>
              </a:xfrm>
              <a:prstGeom prst="roundRect">
                <a:avLst>
                  <a:gd name="adj" fmla="val 2046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9" name="Right Triangle 48">
              <a:extLst>
                <a:ext uri="{FF2B5EF4-FFF2-40B4-BE49-F238E27FC236}">
                  <a16:creationId xmlns:a16="http://schemas.microsoft.com/office/drawing/2014/main" xmlns="" id="{B02B504A-2935-4F9A-8BEE-BF941EFBA8F5}"/>
                </a:ext>
              </a:extLst>
            </p:cNvPr>
            <p:cNvSpPr/>
            <p:nvPr/>
          </p:nvSpPr>
          <p:spPr>
            <a:xfrm flipH="1" flipV="1">
              <a:off x="201934" y="2486108"/>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Rectangle: Rounded Corners 49">
              <a:extLst>
                <a:ext uri="{FF2B5EF4-FFF2-40B4-BE49-F238E27FC236}">
                  <a16:creationId xmlns:a16="http://schemas.microsoft.com/office/drawing/2014/main" xmlns="" id="{D7F14625-53D9-4178-92A2-8B5F4BA3B0B5}"/>
                </a:ext>
              </a:extLst>
            </p:cNvPr>
            <p:cNvSpPr/>
            <p:nvPr/>
          </p:nvSpPr>
          <p:spPr>
            <a:xfrm>
              <a:off x="564609" y="151999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Stress is a word to explain the feeling you have when you are worried about something or don’t feel comfortable about something. </a:t>
              </a:r>
            </a:p>
          </p:txBody>
        </p:sp>
      </p:grpSp>
      <p:pic>
        <p:nvPicPr>
          <p:cNvPr id="14" name="Picture 13" descr="A picture containing toy, holding, doll, wearing&#10;&#10;Description automatically generated">
            <a:extLst>
              <a:ext uri="{FF2B5EF4-FFF2-40B4-BE49-F238E27FC236}">
                <a16:creationId xmlns:a16="http://schemas.microsoft.com/office/drawing/2014/main" xmlns="" id="{5BA2AF85-6C71-4658-A37A-6073B6921C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331424" y="2358953"/>
            <a:ext cx="4090307" cy="4552217"/>
          </a:xfrm>
          <a:prstGeom prst="rect">
            <a:avLst/>
          </a:prstGeom>
        </p:spPr>
      </p:pic>
      <p:pic>
        <p:nvPicPr>
          <p:cNvPr id="5" name="Picture 4" descr="A close up of a logo&#10;&#10;Description automatically generated">
            <a:extLst>
              <a:ext uri="{FF2B5EF4-FFF2-40B4-BE49-F238E27FC236}">
                <a16:creationId xmlns:a16="http://schemas.microsoft.com/office/drawing/2014/main" xmlns="" id="{23B68D13-9A04-4806-BEBD-02F525BE67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1658" y="2633989"/>
            <a:ext cx="3855721" cy="4773169"/>
          </a:xfrm>
          <a:prstGeom prst="rect">
            <a:avLst/>
          </a:prstGeom>
        </p:spPr>
      </p:pic>
    </p:spTree>
    <p:extLst>
      <p:ext uri="{BB962C8B-B14F-4D97-AF65-F5344CB8AC3E}">
        <p14:creationId xmlns:p14="http://schemas.microsoft.com/office/powerpoint/2010/main" val="278524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C8F7442E-D344-4953-BA28-79390E4B6EF6}"/>
              </a:ext>
            </a:extLst>
          </p:cNvPr>
          <p:cNvGrpSpPr/>
          <p:nvPr/>
        </p:nvGrpSpPr>
        <p:grpSpPr>
          <a:xfrm>
            <a:off x="-2500631" y="1619505"/>
            <a:ext cx="5345822" cy="5345822"/>
            <a:chOff x="-2431167" y="1484249"/>
            <a:chExt cx="5345822" cy="5345822"/>
          </a:xfrm>
        </p:grpSpPr>
        <p:sp>
          <p:nvSpPr>
            <p:cNvPr id="23" name="Oval 22">
              <a:extLst>
                <a:ext uri="{FF2B5EF4-FFF2-40B4-BE49-F238E27FC236}">
                  <a16:creationId xmlns:a16="http://schemas.microsoft.com/office/drawing/2014/main" xmlns="" id="{33D2BC2F-4D41-4463-AF66-366D3347D2E1}"/>
                </a:ext>
              </a:extLst>
            </p:cNvPr>
            <p:cNvSpPr/>
            <p:nvPr/>
          </p:nvSpPr>
          <p:spPr>
            <a:xfrm>
              <a:off x="-2431167" y="1484249"/>
              <a:ext cx="5345822" cy="5345822"/>
            </a:xfrm>
            <a:prstGeom prst="ellipse">
              <a:avLst/>
            </a:prstGeom>
            <a:solidFill>
              <a:srgbClr val="18A0DB"/>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close up of a logo&#10;&#10;Description automatically generated">
              <a:extLst>
                <a:ext uri="{FF2B5EF4-FFF2-40B4-BE49-F238E27FC236}">
                  <a16:creationId xmlns:a16="http://schemas.microsoft.com/office/drawing/2014/main" xmlns="" id="{F03B0CAE-26B7-4554-879A-B88F2AF3A7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496" y="1680403"/>
              <a:ext cx="2190186" cy="4506396"/>
            </a:xfrm>
            <a:prstGeom prst="rect">
              <a:avLst/>
            </a:prstGeom>
          </p:spPr>
        </p:pic>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Do Stresses and </a:t>
            </a:r>
            <a:br>
              <a:rPr lang="en-GB" dirty="0">
                <a:latin typeface="Twinkl" pitchFamily="2" charset="0"/>
              </a:rPr>
            </a:br>
            <a:r>
              <a:rPr lang="en-GB" dirty="0">
                <a:latin typeface="Twinkl" pitchFamily="2" charset="0"/>
              </a:rPr>
              <a:t>Worries Feel Like?</a:t>
            </a:r>
          </a:p>
        </p:txBody>
      </p:sp>
      <p:pic>
        <p:nvPicPr>
          <p:cNvPr id="44" name="Whole Class">
            <a:extLst>
              <a:ext uri="{FF2B5EF4-FFF2-40B4-BE49-F238E27FC236}">
                <a16:creationId xmlns:a16="http://schemas.microsoft.com/office/drawing/2014/main" xmlns="" id="{309BA61B-9086-4D1E-80EB-27C4EDE61A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16" name="Group 15">
            <a:extLst>
              <a:ext uri="{FF2B5EF4-FFF2-40B4-BE49-F238E27FC236}">
                <a16:creationId xmlns:a16="http://schemas.microsoft.com/office/drawing/2014/main" xmlns="" id="{E0726DE9-B87C-4EC4-97E2-BEFCD2D7C368}"/>
              </a:ext>
            </a:extLst>
          </p:cNvPr>
          <p:cNvGrpSpPr/>
          <p:nvPr/>
        </p:nvGrpSpPr>
        <p:grpSpPr>
          <a:xfrm>
            <a:off x="3392182" y="3048027"/>
            <a:ext cx="4034122" cy="1109133"/>
            <a:chOff x="2899612" y="4776537"/>
            <a:chExt cx="2646067" cy="1109133"/>
          </a:xfrm>
        </p:grpSpPr>
        <p:sp>
          <p:nvSpPr>
            <p:cNvPr id="17" name="Speech Bubble: Rectangle with Corners Rounded 16">
              <a:extLst>
                <a:ext uri="{FF2B5EF4-FFF2-40B4-BE49-F238E27FC236}">
                  <a16:creationId xmlns:a16="http://schemas.microsoft.com/office/drawing/2014/main" xmlns="" id="{6FC9ABB8-C58B-4FF1-B34F-A4526FB9368F}"/>
                </a:ext>
              </a:extLst>
            </p:cNvPr>
            <p:cNvSpPr/>
            <p:nvPr/>
          </p:nvSpPr>
          <p:spPr>
            <a:xfrm>
              <a:off x="2899612" y="4776537"/>
              <a:ext cx="2193911"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xmlns="" id="{C656C99C-067A-4FB5-980B-2C26A1EF457E}"/>
                </a:ext>
              </a:extLst>
            </p:cNvPr>
            <p:cNvSpPr/>
            <p:nvPr/>
          </p:nvSpPr>
          <p:spPr>
            <a:xfrm>
              <a:off x="2992122" y="4910988"/>
              <a:ext cx="2553557" cy="840230"/>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You may also notice that you</a:t>
              </a:r>
              <a:br>
                <a:rPr lang="en-GB" dirty="0">
                  <a:solidFill>
                    <a:schemeClr val="dk1"/>
                  </a:solidFill>
                </a:rPr>
              </a:br>
              <a:r>
                <a:rPr lang="en-GB" dirty="0">
                  <a:solidFill>
                    <a:schemeClr val="dk1"/>
                  </a:solidFill>
                </a:rPr>
                <a:t> feel angry, cross, scared, </a:t>
              </a:r>
              <a:br>
                <a:rPr lang="en-GB" dirty="0">
                  <a:solidFill>
                    <a:schemeClr val="dk1"/>
                  </a:solidFill>
                </a:rPr>
              </a:br>
              <a:r>
                <a:rPr lang="en-GB" dirty="0">
                  <a:solidFill>
                    <a:schemeClr val="dk1"/>
                  </a:solidFill>
                </a:rPr>
                <a:t>nervous or snappy. </a:t>
              </a:r>
              <a:endParaRPr lang="en-GB" dirty="0"/>
            </a:p>
          </p:txBody>
        </p:sp>
      </p:grpSp>
      <p:grpSp>
        <p:nvGrpSpPr>
          <p:cNvPr id="19" name="Group 18">
            <a:extLst>
              <a:ext uri="{FF2B5EF4-FFF2-40B4-BE49-F238E27FC236}">
                <a16:creationId xmlns:a16="http://schemas.microsoft.com/office/drawing/2014/main" xmlns="" id="{03946F0E-A712-43FB-88F7-20FEF713F225}"/>
              </a:ext>
            </a:extLst>
          </p:cNvPr>
          <p:cNvGrpSpPr/>
          <p:nvPr/>
        </p:nvGrpSpPr>
        <p:grpSpPr>
          <a:xfrm flipH="1">
            <a:off x="1639550" y="3813205"/>
            <a:ext cx="3425020" cy="1109132"/>
            <a:chOff x="2627876" y="4776538"/>
            <a:chExt cx="2621065" cy="867786"/>
          </a:xfrm>
        </p:grpSpPr>
        <p:sp>
          <p:nvSpPr>
            <p:cNvPr id="20" name="Speech Bubble: Rectangle with Corners Rounded 19">
              <a:extLst>
                <a:ext uri="{FF2B5EF4-FFF2-40B4-BE49-F238E27FC236}">
                  <a16:creationId xmlns:a16="http://schemas.microsoft.com/office/drawing/2014/main" xmlns="" id="{55B2CBCB-A15B-436C-AABD-C269A4981A9F}"/>
                </a:ext>
              </a:extLst>
            </p:cNvPr>
            <p:cNvSpPr/>
            <p:nvPr/>
          </p:nvSpPr>
          <p:spPr>
            <a:xfrm>
              <a:off x="2899611" y="4776538"/>
              <a:ext cx="2349330" cy="867786"/>
            </a:xfrm>
            <a:prstGeom prst="wedgeRoundRectCallout">
              <a:avLst>
                <a:gd name="adj1" fmla="val -59051"/>
                <a:gd name="adj2" fmla="val 9560"/>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xmlns="" id="{CACAFE5C-7BCD-425C-B10D-C9CA0BD60771}"/>
                </a:ext>
              </a:extLst>
            </p:cNvPr>
            <p:cNvSpPr/>
            <p:nvPr/>
          </p:nvSpPr>
          <p:spPr>
            <a:xfrm>
              <a:off x="2627876" y="4855252"/>
              <a:ext cx="2553557" cy="657397"/>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You might notice you speak</a:t>
              </a:r>
              <a:br>
                <a:rPr lang="en-GB" dirty="0">
                  <a:solidFill>
                    <a:schemeClr val="dk1"/>
                  </a:solidFill>
                </a:rPr>
              </a:br>
              <a:r>
                <a:rPr lang="en-GB" dirty="0">
                  <a:solidFill>
                    <a:schemeClr val="dk1"/>
                  </a:solidFill>
                </a:rPr>
                <a:t>or behave differently with your friends or family.</a:t>
              </a:r>
              <a:endParaRPr lang="en-GB" dirty="0"/>
            </a:p>
          </p:txBody>
        </p:sp>
      </p:grpSp>
      <p:grpSp>
        <p:nvGrpSpPr>
          <p:cNvPr id="9" name="Group 8">
            <a:extLst>
              <a:ext uri="{FF2B5EF4-FFF2-40B4-BE49-F238E27FC236}">
                <a16:creationId xmlns:a16="http://schemas.microsoft.com/office/drawing/2014/main" xmlns="" id="{40D1C31F-0EA8-402A-A7C3-122826B16FDE}"/>
              </a:ext>
            </a:extLst>
          </p:cNvPr>
          <p:cNvGrpSpPr/>
          <p:nvPr/>
        </p:nvGrpSpPr>
        <p:grpSpPr>
          <a:xfrm>
            <a:off x="4660848" y="2543417"/>
            <a:ext cx="5345822" cy="6538569"/>
            <a:chOff x="4611039" y="1989731"/>
            <a:chExt cx="5345822" cy="6538569"/>
          </a:xfrm>
        </p:grpSpPr>
        <p:sp>
          <p:nvSpPr>
            <p:cNvPr id="28" name="Oval 27">
              <a:extLst>
                <a:ext uri="{FF2B5EF4-FFF2-40B4-BE49-F238E27FC236}">
                  <a16:creationId xmlns:a16="http://schemas.microsoft.com/office/drawing/2014/main" xmlns="" id="{C7F46592-B509-49C1-BF88-0CC83A954E4E}"/>
                </a:ext>
              </a:extLst>
            </p:cNvPr>
            <p:cNvSpPr/>
            <p:nvPr/>
          </p:nvSpPr>
          <p:spPr>
            <a:xfrm>
              <a:off x="4611039" y="3182478"/>
              <a:ext cx="5345822" cy="5345822"/>
            </a:xfrm>
            <a:prstGeom prst="ellipse">
              <a:avLst/>
            </a:prstGeom>
            <a:solidFill>
              <a:srgbClr val="18A0DB"/>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picture containing doll, toy, window&#10;&#10;Description automatically generated">
              <a:extLst>
                <a:ext uri="{FF2B5EF4-FFF2-40B4-BE49-F238E27FC236}">
                  <a16:creationId xmlns:a16="http://schemas.microsoft.com/office/drawing/2014/main" xmlns="" id="{6A184FD8-4F57-4C23-8E78-E1709308904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647489" y="1989731"/>
              <a:ext cx="4371195" cy="4868269"/>
            </a:xfrm>
            <a:prstGeom prst="rect">
              <a:avLst/>
            </a:prstGeom>
          </p:spPr>
        </p:pic>
      </p:grpSp>
      <p:grpSp>
        <p:nvGrpSpPr>
          <p:cNvPr id="6" name="Group 5">
            <a:extLst>
              <a:ext uri="{FF2B5EF4-FFF2-40B4-BE49-F238E27FC236}">
                <a16:creationId xmlns:a16="http://schemas.microsoft.com/office/drawing/2014/main" xmlns="" id="{D9791BEC-D84E-45D3-97C8-39265D630CEA}"/>
              </a:ext>
            </a:extLst>
          </p:cNvPr>
          <p:cNvGrpSpPr/>
          <p:nvPr/>
        </p:nvGrpSpPr>
        <p:grpSpPr>
          <a:xfrm>
            <a:off x="2872770" y="1625663"/>
            <a:ext cx="5345822" cy="6858000"/>
            <a:chOff x="-1483556" y="1619505"/>
            <a:chExt cx="5345822" cy="6858000"/>
          </a:xfrm>
        </p:grpSpPr>
        <p:sp>
          <p:nvSpPr>
            <p:cNvPr id="24" name="Oval 23">
              <a:extLst>
                <a:ext uri="{FF2B5EF4-FFF2-40B4-BE49-F238E27FC236}">
                  <a16:creationId xmlns:a16="http://schemas.microsoft.com/office/drawing/2014/main" xmlns="" id="{859D1CED-C069-4FFC-9190-208F9770C1D9}"/>
                </a:ext>
              </a:extLst>
            </p:cNvPr>
            <p:cNvSpPr/>
            <p:nvPr/>
          </p:nvSpPr>
          <p:spPr>
            <a:xfrm>
              <a:off x="-1483556" y="3048027"/>
              <a:ext cx="5345822" cy="5345822"/>
            </a:xfrm>
            <a:prstGeom prst="ellipse">
              <a:avLst/>
            </a:prstGeom>
            <a:solidFill>
              <a:srgbClr val="18A0DB"/>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close up of an animal&#10;&#10;Description automatically generated">
              <a:extLst>
                <a:ext uri="{FF2B5EF4-FFF2-40B4-BE49-F238E27FC236}">
                  <a16:creationId xmlns:a16="http://schemas.microsoft.com/office/drawing/2014/main" xmlns="" id="{BEA317B0-B931-443B-8582-9CDA90433C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9207" y="1619505"/>
              <a:ext cx="4171914" cy="6858000"/>
            </a:xfrm>
            <a:prstGeom prst="rect">
              <a:avLst/>
            </a:prstGeom>
          </p:spPr>
        </p:pic>
      </p:grpSp>
      <p:grpSp>
        <p:nvGrpSpPr>
          <p:cNvPr id="13" name="Group 12">
            <a:extLst>
              <a:ext uri="{FF2B5EF4-FFF2-40B4-BE49-F238E27FC236}">
                <a16:creationId xmlns:a16="http://schemas.microsoft.com/office/drawing/2014/main" xmlns="" id="{898CE080-EE54-482E-8A38-EE811ADE4F01}"/>
              </a:ext>
            </a:extLst>
          </p:cNvPr>
          <p:cNvGrpSpPr/>
          <p:nvPr/>
        </p:nvGrpSpPr>
        <p:grpSpPr>
          <a:xfrm flipH="1">
            <a:off x="734517" y="2360364"/>
            <a:ext cx="2964740" cy="994306"/>
            <a:chOff x="2866908" y="1836634"/>
            <a:chExt cx="3330975" cy="994306"/>
          </a:xfrm>
        </p:grpSpPr>
        <p:sp>
          <p:nvSpPr>
            <p:cNvPr id="14" name="Speech Bubble: Rectangle with Corners Rounded 13">
              <a:extLst>
                <a:ext uri="{FF2B5EF4-FFF2-40B4-BE49-F238E27FC236}">
                  <a16:creationId xmlns:a16="http://schemas.microsoft.com/office/drawing/2014/main" xmlns="" id="{D3F61A18-B391-463C-809F-4686140D7CC4}"/>
                </a:ext>
              </a:extLst>
            </p:cNvPr>
            <p:cNvSpPr/>
            <p:nvPr/>
          </p:nvSpPr>
          <p:spPr>
            <a:xfrm>
              <a:off x="3116427" y="1836634"/>
              <a:ext cx="3081456" cy="994306"/>
            </a:xfrm>
            <a:prstGeom prst="wedgeRoundRectCallout">
              <a:avLst>
                <a:gd name="adj1" fmla="val -58642"/>
                <a:gd name="adj2" fmla="val 2014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xmlns="" id="{DE2D2CF1-841F-4B1E-9325-AF1090BD324C}"/>
                </a:ext>
              </a:extLst>
            </p:cNvPr>
            <p:cNvSpPr/>
            <p:nvPr/>
          </p:nvSpPr>
          <p:spPr>
            <a:xfrm>
              <a:off x="2866908" y="2030978"/>
              <a:ext cx="3081456" cy="330509"/>
            </a:xfrm>
            <a:prstGeom prst="rect">
              <a:avLst/>
            </a:prstGeom>
          </p:spPr>
          <p:txBody>
            <a:bodyPr wrap="square">
              <a:spAutoFit/>
            </a:bodyPr>
            <a:lstStyle/>
            <a:p>
              <a:pPr lvl="0">
                <a:lnSpc>
                  <a:spcPct val="90000"/>
                </a:lnSpc>
                <a:buClr>
                  <a:srgbClr val="1C1C1C"/>
                </a:buClr>
                <a:buSzPts val="1800"/>
              </a:pPr>
              <a:r>
                <a:rPr lang="en-GB" dirty="0">
                  <a:solidFill>
                    <a:schemeClr val="dk1"/>
                  </a:solidFill>
                </a:rPr>
                <a:t>You may get a tummy ache or a headache.</a:t>
              </a:r>
              <a:endParaRPr lang="en-GB" dirty="0"/>
            </a:p>
          </p:txBody>
        </p:sp>
      </p:grpSp>
      <p:pic>
        <p:nvPicPr>
          <p:cNvPr id="26" name="Picture 25">
            <a:extLst>
              <a:ext uri="{FF2B5EF4-FFF2-40B4-BE49-F238E27FC236}">
                <a16:creationId xmlns:a16="http://schemas.microsoft.com/office/drawing/2014/main" xmlns="" id="{EB5711ED-3275-42C9-8F83-C6878B05465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20281"/>
            <a:ext cx="9143999" cy="6858000"/>
          </a:xfrm>
          <a:prstGeom prst="rect">
            <a:avLst/>
          </a:prstGeom>
        </p:spPr>
      </p:pic>
    </p:spTree>
    <p:extLst>
      <p:ext uri="{BB962C8B-B14F-4D97-AF65-F5344CB8AC3E}">
        <p14:creationId xmlns:p14="http://schemas.microsoft.com/office/powerpoint/2010/main" val="74081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5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16"/>
                                        </p:tgtEl>
                                      </p:cBhvr>
                                    </p:animEffect>
                                    <p:set>
                                      <p:cBhvr>
                                        <p:cTn id="30" dur="1" fill="hold">
                                          <p:stCondLst>
                                            <p:cond delay="499"/>
                                          </p:stCondLst>
                                        </p:cTn>
                                        <p:tgtEl>
                                          <p:spTgt spid="16"/>
                                        </p:tgtEl>
                                        <p:attrNameLst>
                                          <p:attrName>style.visibility</p:attrName>
                                        </p:attrNameLst>
                                      </p:cBhvr>
                                      <p:to>
                                        <p:strVal val="hidden"/>
                                      </p:to>
                                    </p:set>
                                  </p:childTnLst>
                                </p:cTn>
                              </p:par>
                              <p:par>
                                <p:cTn id="31" presetID="22" presetClass="entr" presetSubtype="2"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42" presetClass="entr" presetSubtype="0"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xmlns="" id="{09AA1FA9-6579-424E-873E-46BEBCF2B1C9}"/>
              </a:ext>
            </a:extLst>
          </p:cNvPr>
          <p:cNvGrpSpPr/>
          <p:nvPr/>
        </p:nvGrpSpPr>
        <p:grpSpPr>
          <a:xfrm>
            <a:off x="273669" y="1691354"/>
            <a:ext cx="8558563" cy="7183121"/>
            <a:chOff x="273669" y="1691354"/>
            <a:chExt cx="8558563" cy="7183121"/>
          </a:xfrm>
        </p:grpSpPr>
        <p:pic>
          <p:nvPicPr>
            <p:cNvPr id="13" name="Picture 12">
              <a:extLst>
                <a:ext uri="{FF2B5EF4-FFF2-40B4-BE49-F238E27FC236}">
                  <a16:creationId xmlns:a16="http://schemas.microsoft.com/office/drawing/2014/main" xmlns="" id="{C44D28DC-0BBF-4BCC-9C99-4BBD97F9D61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07" b="-25018"/>
            <a:stretch/>
          </p:blipFill>
          <p:spPr>
            <a:xfrm>
              <a:off x="533398" y="3006242"/>
              <a:ext cx="8298834" cy="5868233"/>
            </a:xfrm>
            <a:prstGeom prst="ellipse">
              <a:avLst/>
            </a:prstGeom>
            <a:ln w="28575">
              <a:solidFill>
                <a:srgbClr val="F9B000"/>
              </a:solidFill>
            </a:ln>
          </p:spPr>
        </p:pic>
        <p:pic>
          <p:nvPicPr>
            <p:cNvPr id="14" name="Picture 13">
              <a:extLst>
                <a:ext uri="{FF2B5EF4-FFF2-40B4-BE49-F238E27FC236}">
                  <a16:creationId xmlns:a16="http://schemas.microsoft.com/office/drawing/2014/main" xmlns="" id="{27EF1E33-9F02-47A2-AC8B-1F55F20C9E5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73669" y="1691354"/>
              <a:ext cx="8532000" cy="1634276"/>
            </a:xfrm>
            <a:prstGeom prst="rect">
              <a:avLst/>
            </a:prstGeom>
            <a:ln w="28575">
              <a:noFill/>
            </a:ln>
          </p:spPr>
        </p:pic>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Do Stresses and </a:t>
            </a:r>
            <a:br>
              <a:rPr lang="en-GB" dirty="0">
                <a:latin typeface="Twinkl" pitchFamily="2" charset="0"/>
              </a:rPr>
            </a:br>
            <a:r>
              <a:rPr lang="en-GB" dirty="0">
                <a:latin typeface="Twinkl" pitchFamily="2" charset="0"/>
              </a:rPr>
              <a:t>Worries Feel Like?</a:t>
            </a:r>
          </a:p>
        </p:txBody>
      </p:sp>
      <p:pic>
        <p:nvPicPr>
          <p:cNvPr id="3"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4176" y="7110336"/>
            <a:ext cx="864000" cy="864000"/>
          </a:xfrm>
          <a:prstGeom prst="rect">
            <a:avLst/>
          </a:prstGeom>
        </p:spPr>
      </p:pic>
      <p:pic>
        <p:nvPicPr>
          <p:cNvPr id="44" name="Whole Class">
            <a:extLst>
              <a:ext uri="{FF2B5EF4-FFF2-40B4-BE49-F238E27FC236}">
                <a16:creationId xmlns:a16="http://schemas.microsoft.com/office/drawing/2014/main" xmlns="" id="{309BA61B-9086-4D1E-80EB-27C4EDE61A8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19" name="Group 18">
            <a:extLst>
              <a:ext uri="{FF2B5EF4-FFF2-40B4-BE49-F238E27FC236}">
                <a16:creationId xmlns:a16="http://schemas.microsoft.com/office/drawing/2014/main" xmlns="" id="{03946F0E-A712-43FB-88F7-20FEF713F225}"/>
              </a:ext>
            </a:extLst>
          </p:cNvPr>
          <p:cNvGrpSpPr/>
          <p:nvPr/>
        </p:nvGrpSpPr>
        <p:grpSpPr>
          <a:xfrm>
            <a:off x="557551" y="1845903"/>
            <a:ext cx="5029200" cy="1018134"/>
            <a:chOff x="2912637" y="4462614"/>
            <a:chExt cx="2712528" cy="1018134"/>
          </a:xfrm>
        </p:grpSpPr>
        <p:sp>
          <p:nvSpPr>
            <p:cNvPr id="20" name="Speech Bubble: Rectangle with Corners Rounded 19">
              <a:extLst>
                <a:ext uri="{FF2B5EF4-FFF2-40B4-BE49-F238E27FC236}">
                  <a16:creationId xmlns:a16="http://schemas.microsoft.com/office/drawing/2014/main" xmlns="" id="{55B2CBCB-A15B-436C-AABD-C269A4981A9F}"/>
                </a:ext>
              </a:extLst>
            </p:cNvPr>
            <p:cNvSpPr/>
            <p:nvPr/>
          </p:nvSpPr>
          <p:spPr>
            <a:xfrm>
              <a:off x="2912637" y="4462614"/>
              <a:ext cx="2712528" cy="867786"/>
            </a:xfrm>
            <a:prstGeom prst="wedgeRoundRectCallout">
              <a:avLst>
                <a:gd name="adj1" fmla="val 43763"/>
                <a:gd name="adj2" fmla="val 7353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xmlns="" id="{CACAFE5C-7BCD-425C-B10D-C9CA0BD60771}"/>
                </a:ext>
              </a:extLst>
            </p:cNvPr>
            <p:cNvSpPr/>
            <p:nvPr/>
          </p:nvSpPr>
          <p:spPr>
            <a:xfrm>
              <a:off x="3035427" y="4640518"/>
              <a:ext cx="2553557" cy="840230"/>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You also might notice that you find it difficult to sleep at night or focus in the day. </a:t>
              </a:r>
              <a:endParaRPr lang="en-GB" dirty="0"/>
            </a:p>
          </p:txBody>
        </p:sp>
      </p:grpSp>
      <p:grpSp>
        <p:nvGrpSpPr>
          <p:cNvPr id="16" name="Group 15">
            <a:extLst>
              <a:ext uri="{FF2B5EF4-FFF2-40B4-BE49-F238E27FC236}">
                <a16:creationId xmlns:a16="http://schemas.microsoft.com/office/drawing/2014/main" xmlns="" id="{E0726DE9-B87C-4EC4-97E2-BEFCD2D7C368}"/>
              </a:ext>
            </a:extLst>
          </p:cNvPr>
          <p:cNvGrpSpPr/>
          <p:nvPr/>
        </p:nvGrpSpPr>
        <p:grpSpPr>
          <a:xfrm>
            <a:off x="3641710" y="2643123"/>
            <a:ext cx="4944739" cy="1950119"/>
            <a:chOff x="2899611" y="4776537"/>
            <a:chExt cx="2646068" cy="1473279"/>
          </a:xfrm>
        </p:grpSpPr>
        <p:sp>
          <p:nvSpPr>
            <p:cNvPr id="17" name="Speech Bubble: Rectangle with Corners Rounded 16">
              <a:extLst>
                <a:ext uri="{FF2B5EF4-FFF2-40B4-BE49-F238E27FC236}">
                  <a16:creationId xmlns:a16="http://schemas.microsoft.com/office/drawing/2014/main" xmlns="" id="{6FC9ABB8-C58B-4FF1-B34F-A4526FB9368F}"/>
                </a:ext>
              </a:extLst>
            </p:cNvPr>
            <p:cNvSpPr/>
            <p:nvPr/>
          </p:nvSpPr>
          <p:spPr>
            <a:xfrm>
              <a:off x="2899611" y="4776537"/>
              <a:ext cx="2553556" cy="1109133"/>
            </a:xfrm>
            <a:prstGeom prst="wedgeRoundRectCallout">
              <a:avLst>
                <a:gd name="adj1" fmla="val -59519"/>
                <a:gd name="adj2" fmla="val -936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xmlns="" id="{C656C99C-067A-4FB5-980B-2C26A1EF457E}"/>
                </a:ext>
              </a:extLst>
            </p:cNvPr>
            <p:cNvSpPr/>
            <p:nvPr/>
          </p:nvSpPr>
          <p:spPr>
            <a:xfrm>
              <a:off x="2992122" y="4910988"/>
              <a:ext cx="2553557" cy="1338828"/>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When you are feeling stressed or worried, you may notice that you either don’t want to eat much or that you want to eat lots more than normal. </a:t>
              </a:r>
              <a:endParaRPr lang="en-GB" dirty="0"/>
            </a:p>
          </p:txBody>
        </p:sp>
      </p:grpSp>
      <p:grpSp>
        <p:nvGrpSpPr>
          <p:cNvPr id="8" name="Group 7">
            <a:extLst>
              <a:ext uri="{FF2B5EF4-FFF2-40B4-BE49-F238E27FC236}">
                <a16:creationId xmlns:a16="http://schemas.microsoft.com/office/drawing/2014/main" xmlns="" id="{1BF3BEF3-AC45-489B-91BB-F9372D813CAF}"/>
              </a:ext>
            </a:extLst>
          </p:cNvPr>
          <p:cNvGrpSpPr/>
          <p:nvPr/>
        </p:nvGrpSpPr>
        <p:grpSpPr>
          <a:xfrm>
            <a:off x="-2051002" y="1912058"/>
            <a:ext cx="5345822" cy="6249102"/>
            <a:chOff x="-1764397" y="1912058"/>
            <a:chExt cx="5345822" cy="6249102"/>
          </a:xfrm>
        </p:grpSpPr>
        <p:sp>
          <p:nvSpPr>
            <p:cNvPr id="7" name="Oval 6">
              <a:extLst>
                <a:ext uri="{FF2B5EF4-FFF2-40B4-BE49-F238E27FC236}">
                  <a16:creationId xmlns:a16="http://schemas.microsoft.com/office/drawing/2014/main" xmlns="" id="{1520E4F7-7558-4CC9-83D6-EC297AA4AAAC}"/>
                </a:ext>
              </a:extLst>
            </p:cNvPr>
            <p:cNvSpPr/>
            <p:nvPr/>
          </p:nvSpPr>
          <p:spPr>
            <a:xfrm>
              <a:off x="-1764397" y="2493735"/>
              <a:ext cx="5345822" cy="5345822"/>
            </a:xfrm>
            <a:prstGeom prst="ellipse">
              <a:avLst/>
            </a:prstGeom>
            <a:solidFill>
              <a:srgbClr val="18A0DB"/>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room&#10;&#10;Description automatically generated">
              <a:extLst>
                <a:ext uri="{FF2B5EF4-FFF2-40B4-BE49-F238E27FC236}">
                  <a16:creationId xmlns:a16="http://schemas.microsoft.com/office/drawing/2014/main" xmlns="" id="{50696156-C0F8-4D74-A22C-022498BAD0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225" y="1912058"/>
              <a:ext cx="2792152" cy="6249102"/>
            </a:xfrm>
            <a:prstGeom prst="rect">
              <a:avLst/>
            </a:prstGeom>
          </p:spPr>
        </p:pic>
      </p:grpSp>
      <p:pic>
        <p:nvPicPr>
          <p:cNvPr id="22" name="Picture 21">
            <a:extLst>
              <a:ext uri="{FF2B5EF4-FFF2-40B4-BE49-F238E27FC236}">
                <a16:creationId xmlns:a16="http://schemas.microsoft.com/office/drawing/2014/main" xmlns="" id="{9A596674-E94A-4A73-8615-66EB73C843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765" y="0"/>
            <a:ext cx="9143999" cy="6858000"/>
          </a:xfrm>
          <a:prstGeom prst="rect">
            <a:avLst/>
          </a:prstGeom>
        </p:spPr>
      </p:pic>
    </p:spTree>
    <p:extLst>
      <p:ext uri="{BB962C8B-B14F-4D97-AF65-F5344CB8AC3E}">
        <p14:creationId xmlns:p14="http://schemas.microsoft.com/office/powerpoint/2010/main" val="226299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6222929"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Can I Do?</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How you think about things can change how you feel. </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11" name="Group 10">
            <a:extLst>
              <a:ext uri="{FF2B5EF4-FFF2-40B4-BE49-F238E27FC236}">
                <a16:creationId xmlns:a16="http://schemas.microsoft.com/office/drawing/2014/main" xmlns="" id="{72E71E62-41B9-4052-9F15-FDDAC84EB52D}"/>
              </a:ext>
            </a:extLst>
          </p:cNvPr>
          <p:cNvGrpSpPr/>
          <p:nvPr/>
        </p:nvGrpSpPr>
        <p:grpSpPr>
          <a:xfrm>
            <a:off x="1725165" y="2518482"/>
            <a:ext cx="4861794" cy="1568860"/>
            <a:chOff x="3223161" y="4891457"/>
            <a:chExt cx="2647705" cy="1109133"/>
          </a:xfrm>
        </p:grpSpPr>
        <p:sp>
          <p:nvSpPr>
            <p:cNvPr id="12" name="Speech Bubble: Rectangle with Corners Rounded 11">
              <a:extLst>
                <a:ext uri="{FF2B5EF4-FFF2-40B4-BE49-F238E27FC236}">
                  <a16:creationId xmlns:a16="http://schemas.microsoft.com/office/drawing/2014/main" xmlns="" id="{FC03D7B1-7252-41B1-9537-C027DA331D04}"/>
                </a:ext>
              </a:extLst>
            </p:cNvPr>
            <p:cNvSpPr/>
            <p:nvPr/>
          </p:nvSpPr>
          <p:spPr>
            <a:xfrm>
              <a:off x="3223161" y="4891457"/>
              <a:ext cx="2349330" cy="1109133"/>
            </a:xfrm>
            <a:prstGeom prst="wedgeRoundRectCallout">
              <a:avLst>
                <a:gd name="adj1" fmla="val 62559"/>
                <a:gd name="adj2" fmla="val 26198"/>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a:extLst>
                <a:ext uri="{FF2B5EF4-FFF2-40B4-BE49-F238E27FC236}">
                  <a16:creationId xmlns:a16="http://schemas.microsoft.com/office/drawing/2014/main" xmlns="" id="{393339F2-CCD2-4F04-A990-2ACFFBDC8758}"/>
                </a:ext>
              </a:extLst>
            </p:cNvPr>
            <p:cNvSpPr/>
            <p:nvPr/>
          </p:nvSpPr>
          <p:spPr>
            <a:xfrm>
              <a:off x="3317309" y="5010506"/>
              <a:ext cx="2553557" cy="848593"/>
            </a:xfrm>
            <a:prstGeom prst="rect">
              <a:avLst/>
            </a:prstGeom>
          </p:spPr>
          <p:txBody>
            <a:bodyPr wrap="square">
              <a:spAutoFit/>
            </a:bodyPr>
            <a:lstStyle/>
            <a:p>
              <a:pPr lvl="0">
                <a:buClr>
                  <a:srgbClr val="1C1C1C"/>
                </a:buClr>
                <a:buSzPts val="1800"/>
              </a:pPr>
              <a:r>
                <a:rPr lang="en-GB" dirty="0"/>
                <a:t>It is important to understand what is happening in your life and it is also</a:t>
              </a:r>
              <a:br>
                <a:rPr lang="en-GB" dirty="0"/>
              </a:br>
              <a:r>
                <a:rPr lang="en-GB" dirty="0"/>
                <a:t>important to talk about anything that</a:t>
              </a:r>
              <a:br>
                <a:rPr lang="en-GB" dirty="0"/>
              </a:br>
              <a:r>
                <a:rPr lang="en-GB" dirty="0"/>
                <a:t>you find difficult or worrying.</a:t>
              </a:r>
            </a:p>
          </p:txBody>
        </p:sp>
      </p:grpSp>
      <p:grpSp>
        <p:nvGrpSpPr>
          <p:cNvPr id="16" name="Group 15">
            <a:extLst>
              <a:ext uri="{FF2B5EF4-FFF2-40B4-BE49-F238E27FC236}">
                <a16:creationId xmlns:a16="http://schemas.microsoft.com/office/drawing/2014/main" xmlns="" id="{DBFABFB9-4E90-4A6C-9FDE-202B2B4E324B}"/>
              </a:ext>
            </a:extLst>
          </p:cNvPr>
          <p:cNvGrpSpPr/>
          <p:nvPr/>
        </p:nvGrpSpPr>
        <p:grpSpPr>
          <a:xfrm>
            <a:off x="3646116" y="2361067"/>
            <a:ext cx="2850410" cy="2484999"/>
            <a:chOff x="3223161" y="4891457"/>
            <a:chExt cx="2349330" cy="1109133"/>
          </a:xfrm>
        </p:grpSpPr>
        <p:sp>
          <p:nvSpPr>
            <p:cNvPr id="17" name="Speech Bubble: Rectangle with Corners Rounded 16">
              <a:extLst>
                <a:ext uri="{FF2B5EF4-FFF2-40B4-BE49-F238E27FC236}">
                  <a16:creationId xmlns:a16="http://schemas.microsoft.com/office/drawing/2014/main" xmlns="" id="{69AC38D3-2E91-4335-A47B-518573B69F7E}"/>
                </a:ext>
              </a:extLst>
            </p:cNvPr>
            <p:cNvSpPr/>
            <p:nvPr/>
          </p:nvSpPr>
          <p:spPr>
            <a:xfrm>
              <a:off x="3223161" y="4891457"/>
              <a:ext cx="2349330" cy="1109133"/>
            </a:xfrm>
            <a:prstGeom prst="wedgeRoundRectCallout">
              <a:avLst>
                <a:gd name="adj1" fmla="val -58709"/>
                <a:gd name="adj2" fmla="val 22154"/>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xmlns="" id="{9049F777-BCE2-4911-8D82-A7FD3E16105E}"/>
                </a:ext>
              </a:extLst>
            </p:cNvPr>
            <p:cNvSpPr/>
            <p:nvPr/>
          </p:nvSpPr>
          <p:spPr>
            <a:xfrm>
              <a:off x="3302834" y="4994779"/>
              <a:ext cx="2189984" cy="848593"/>
            </a:xfrm>
            <a:prstGeom prst="rect">
              <a:avLst/>
            </a:prstGeom>
          </p:spPr>
          <p:txBody>
            <a:bodyPr wrap="square">
              <a:spAutoFit/>
            </a:bodyPr>
            <a:lstStyle/>
            <a:p>
              <a:pPr lvl="0">
                <a:buClr>
                  <a:srgbClr val="1C1C1C"/>
                </a:buClr>
                <a:buSzPts val="1800"/>
              </a:pPr>
              <a:r>
                <a:rPr lang="en-GB" dirty="0"/>
                <a:t>However, it is also important to put energy into positive things that you can do to make things feel or become better. This is called positive action. </a:t>
              </a:r>
            </a:p>
          </p:txBody>
        </p:sp>
      </p:grpSp>
      <p:pic>
        <p:nvPicPr>
          <p:cNvPr id="20" name="Picture 19">
            <a:extLst>
              <a:ext uri="{FF2B5EF4-FFF2-40B4-BE49-F238E27FC236}">
                <a16:creationId xmlns:a16="http://schemas.microsoft.com/office/drawing/2014/main" xmlns="" id="{4F4CCD12-FDD7-4EB7-926E-75768ABF4E0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39430" y="2791339"/>
            <a:ext cx="4002916" cy="3628189"/>
          </a:xfrm>
          <a:prstGeom prst="rect">
            <a:avLst/>
          </a:prstGeom>
        </p:spPr>
      </p:pic>
      <p:pic>
        <p:nvPicPr>
          <p:cNvPr id="4" name="Picture 3" descr="A picture containing drawing, mug&#10;&#10;Description automatically generated">
            <a:extLst>
              <a:ext uri="{FF2B5EF4-FFF2-40B4-BE49-F238E27FC236}">
                <a16:creationId xmlns:a16="http://schemas.microsoft.com/office/drawing/2014/main" xmlns="" id="{1D6590D5-1E58-469E-8703-65B6E213E7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9254" y="2990528"/>
            <a:ext cx="2368432" cy="6858000"/>
          </a:xfrm>
          <a:prstGeom prst="rect">
            <a:avLst/>
          </a:prstGeom>
        </p:spPr>
      </p:pic>
    </p:spTree>
    <p:extLst>
      <p:ext uri="{BB962C8B-B14F-4D97-AF65-F5344CB8AC3E}">
        <p14:creationId xmlns:p14="http://schemas.microsoft.com/office/powerpoint/2010/main" val="332247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6222929"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7"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0" y="1837278"/>
              <a:ext cx="5089359" cy="950399"/>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Can I Do?</a:t>
            </a:r>
          </a:p>
        </p:txBody>
      </p:sp>
      <p:pic>
        <p:nvPicPr>
          <p:cNvPr id="3"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4176" y="7110336"/>
            <a:ext cx="864000" cy="864000"/>
          </a:xfrm>
          <a:prstGeom prst="rect">
            <a:avLst/>
          </a:prstGeom>
        </p:spPr>
      </p:pic>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How you think about things can change how you feel. </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8" name="Group 7">
            <a:extLst>
              <a:ext uri="{FF2B5EF4-FFF2-40B4-BE49-F238E27FC236}">
                <a16:creationId xmlns:a16="http://schemas.microsoft.com/office/drawing/2014/main" xmlns="" id="{9DAFF679-92EA-4640-9733-7CCE95669F5A}"/>
              </a:ext>
            </a:extLst>
          </p:cNvPr>
          <p:cNvGrpSpPr/>
          <p:nvPr/>
        </p:nvGrpSpPr>
        <p:grpSpPr>
          <a:xfrm>
            <a:off x="527472" y="2257844"/>
            <a:ext cx="7919386" cy="6858000"/>
            <a:chOff x="612307" y="2332400"/>
            <a:chExt cx="7919386" cy="6858000"/>
          </a:xfrm>
        </p:grpSpPr>
        <p:pic>
          <p:nvPicPr>
            <p:cNvPr id="7" name="Picture 6" descr="A picture containing doll, toy&#10;&#10;Description automatically generated">
              <a:extLst>
                <a:ext uri="{FF2B5EF4-FFF2-40B4-BE49-F238E27FC236}">
                  <a16:creationId xmlns:a16="http://schemas.microsoft.com/office/drawing/2014/main" xmlns="" id="{493A8F2E-4461-4CBD-8219-48BF871D59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2307" y="2332400"/>
              <a:ext cx="4826182" cy="6858000"/>
            </a:xfrm>
            <a:prstGeom prst="rect">
              <a:avLst/>
            </a:prstGeom>
          </p:spPr>
        </p:pic>
        <p:grpSp>
          <p:nvGrpSpPr>
            <p:cNvPr id="15" name="Group 14">
              <a:extLst>
                <a:ext uri="{FF2B5EF4-FFF2-40B4-BE49-F238E27FC236}">
                  <a16:creationId xmlns:a16="http://schemas.microsoft.com/office/drawing/2014/main" xmlns="" id="{47672D4C-10E6-45B0-B14D-2236D3F3B50A}"/>
                </a:ext>
              </a:extLst>
            </p:cNvPr>
            <p:cNvGrpSpPr/>
            <p:nvPr/>
          </p:nvGrpSpPr>
          <p:grpSpPr>
            <a:xfrm>
              <a:off x="4355456" y="4310796"/>
              <a:ext cx="4176237" cy="1568860"/>
              <a:chOff x="3223161" y="4891458"/>
              <a:chExt cx="2349330" cy="1109133"/>
            </a:xfrm>
          </p:grpSpPr>
          <p:sp>
            <p:nvSpPr>
              <p:cNvPr id="16" name="Speech Bubble: Rectangle with Corners Rounded 15">
                <a:extLst>
                  <a:ext uri="{FF2B5EF4-FFF2-40B4-BE49-F238E27FC236}">
                    <a16:creationId xmlns:a16="http://schemas.microsoft.com/office/drawing/2014/main" xmlns="" id="{B48B6F3B-1E60-4719-BC3B-C84C4F6C618D}"/>
                  </a:ext>
                </a:extLst>
              </p:cNvPr>
              <p:cNvSpPr/>
              <p:nvPr/>
            </p:nvSpPr>
            <p:spPr>
              <a:xfrm>
                <a:off x="3223161" y="4891458"/>
                <a:ext cx="2349330" cy="1109133"/>
              </a:xfrm>
              <a:prstGeom prst="wedgeRoundRectCallout">
                <a:avLst>
                  <a:gd name="adj1" fmla="val -59962"/>
                  <a:gd name="adj2" fmla="val -48739"/>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xmlns="" id="{E3658940-786F-4D2B-9C45-5BF127F492D3}"/>
                  </a:ext>
                </a:extLst>
              </p:cNvPr>
              <p:cNvSpPr/>
              <p:nvPr/>
            </p:nvSpPr>
            <p:spPr>
              <a:xfrm>
                <a:off x="3317309" y="5010506"/>
                <a:ext cx="2163790" cy="848594"/>
              </a:xfrm>
              <a:prstGeom prst="rect">
                <a:avLst/>
              </a:prstGeom>
            </p:spPr>
            <p:txBody>
              <a:bodyPr wrap="square">
                <a:spAutoFit/>
              </a:bodyPr>
              <a:lstStyle/>
              <a:p>
                <a:pPr lvl="0">
                  <a:buClr>
                    <a:srgbClr val="1C1C1C"/>
                  </a:buClr>
                  <a:buSzPts val="1800"/>
                </a:pPr>
                <a:r>
                  <a:rPr lang="en-GB" dirty="0"/>
                  <a:t>Positive action does not mean ignoring the things that are not OK or pretending that everything is OK to try to ‘trick’ your mind.</a:t>
                </a:r>
              </a:p>
            </p:txBody>
          </p:sp>
        </p:grpSp>
      </p:grpSp>
      <p:grpSp>
        <p:nvGrpSpPr>
          <p:cNvPr id="21" name="Group 20">
            <a:extLst>
              <a:ext uri="{FF2B5EF4-FFF2-40B4-BE49-F238E27FC236}">
                <a16:creationId xmlns:a16="http://schemas.microsoft.com/office/drawing/2014/main" xmlns="" id="{9C773179-8F06-49FC-9254-2ABF037DAADF}"/>
              </a:ext>
            </a:extLst>
          </p:cNvPr>
          <p:cNvGrpSpPr/>
          <p:nvPr/>
        </p:nvGrpSpPr>
        <p:grpSpPr>
          <a:xfrm>
            <a:off x="527472" y="2257844"/>
            <a:ext cx="7919386" cy="6858000"/>
            <a:chOff x="612307" y="2332400"/>
            <a:chExt cx="7919386" cy="6858000"/>
          </a:xfrm>
        </p:grpSpPr>
        <p:pic>
          <p:nvPicPr>
            <p:cNvPr id="22" name="Picture 21" descr="A picture containing doll, toy&#10;&#10;Description automatically generated">
              <a:extLst>
                <a:ext uri="{FF2B5EF4-FFF2-40B4-BE49-F238E27FC236}">
                  <a16:creationId xmlns:a16="http://schemas.microsoft.com/office/drawing/2014/main" xmlns="" id="{88AD7496-5769-4D9D-B145-F5E54BAC56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2307" y="2332400"/>
              <a:ext cx="4826182" cy="6858000"/>
            </a:xfrm>
            <a:prstGeom prst="rect">
              <a:avLst/>
            </a:prstGeom>
          </p:spPr>
        </p:pic>
        <p:grpSp>
          <p:nvGrpSpPr>
            <p:cNvPr id="23" name="Group 22">
              <a:extLst>
                <a:ext uri="{FF2B5EF4-FFF2-40B4-BE49-F238E27FC236}">
                  <a16:creationId xmlns:a16="http://schemas.microsoft.com/office/drawing/2014/main" xmlns="" id="{D8460891-6F3E-40E9-A1ED-EA9576CB13AF}"/>
                </a:ext>
              </a:extLst>
            </p:cNvPr>
            <p:cNvGrpSpPr/>
            <p:nvPr/>
          </p:nvGrpSpPr>
          <p:grpSpPr>
            <a:xfrm>
              <a:off x="4355456" y="4310796"/>
              <a:ext cx="4176237" cy="1568860"/>
              <a:chOff x="3223161" y="4891458"/>
              <a:chExt cx="2349330" cy="1109133"/>
            </a:xfrm>
          </p:grpSpPr>
          <p:sp>
            <p:nvSpPr>
              <p:cNvPr id="26" name="Speech Bubble: Rectangle with Corners Rounded 25">
                <a:extLst>
                  <a:ext uri="{FF2B5EF4-FFF2-40B4-BE49-F238E27FC236}">
                    <a16:creationId xmlns:a16="http://schemas.microsoft.com/office/drawing/2014/main" xmlns="" id="{1A008E1C-ED68-4037-A35D-600875CBFFC1}"/>
                  </a:ext>
                </a:extLst>
              </p:cNvPr>
              <p:cNvSpPr/>
              <p:nvPr/>
            </p:nvSpPr>
            <p:spPr>
              <a:xfrm>
                <a:off x="3223161" y="4891458"/>
                <a:ext cx="2349330" cy="1109133"/>
              </a:xfrm>
              <a:prstGeom prst="wedgeRoundRectCallout">
                <a:avLst>
                  <a:gd name="adj1" fmla="val -59962"/>
                  <a:gd name="adj2" fmla="val -48739"/>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xmlns="" id="{CEC942A0-FA31-4EAB-8758-5ADFB377C994}"/>
                  </a:ext>
                </a:extLst>
              </p:cNvPr>
              <p:cNvSpPr/>
              <p:nvPr/>
            </p:nvSpPr>
            <p:spPr>
              <a:xfrm>
                <a:off x="3317309" y="5010506"/>
                <a:ext cx="2163790" cy="848594"/>
              </a:xfrm>
              <a:prstGeom prst="rect">
                <a:avLst/>
              </a:prstGeom>
            </p:spPr>
            <p:txBody>
              <a:bodyPr wrap="square">
                <a:spAutoFit/>
              </a:bodyPr>
              <a:lstStyle/>
              <a:p>
                <a:pPr lvl="0">
                  <a:buClr>
                    <a:srgbClr val="1C1C1C"/>
                  </a:buClr>
                  <a:buSzPts val="1800"/>
                </a:pPr>
                <a:r>
                  <a:rPr lang="en-GB" dirty="0"/>
                  <a:t>Instead, positive action is doing something that makes you feel good and that can help with the stress or worry you are feeling. </a:t>
                </a:r>
              </a:p>
            </p:txBody>
          </p:sp>
        </p:grpSp>
      </p:grpSp>
    </p:spTree>
    <p:extLst>
      <p:ext uri="{BB962C8B-B14F-4D97-AF65-F5344CB8AC3E}">
        <p14:creationId xmlns:p14="http://schemas.microsoft.com/office/powerpoint/2010/main" val="214079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900"/>
                                        <p:tgtEl>
                                          <p:spTgt spid="8"/>
                                        </p:tgtEl>
                                        <p:attrNameLst>
                                          <p:attrName>ppt_x</p:attrName>
                                        </p:attrNameLst>
                                      </p:cBhvr>
                                      <p:tavLst>
                                        <p:tav tm="0">
                                          <p:val>
                                            <p:strVal val="ppt_x"/>
                                          </p:val>
                                        </p:tav>
                                        <p:tav tm="100000">
                                          <p:val>
                                            <p:strVal val="ppt_x"/>
                                          </p:val>
                                        </p:tav>
                                      </p:tavLst>
                                    </p:anim>
                                    <p:anim calcmode="lin" valueType="num">
                                      <p:cBhvr additive="base">
                                        <p:cTn id="13" dur="900"/>
                                        <p:tgtEl>
                                          <p:spTgt spid="8"/>
                                        </p:tgtEl>
                                        <p:attrNameLst>
                                          <p:attrName>ppt_y</p:attrName>
                                        </p:attrNameLst>
                                      </p:cBhvr>
                                      <p:tavLst>
                                        <p:tav tm="0">
                                          <p:val>
                                            <p:strVal val="ppt_y"/>
                                          </p:val>
                                        </p:tav>
                                        <p:tav tm="100000">
                                          <p:val>
                                            <p:strVal val="1+ppt_h/2"/>
                                          </p:val>
                                        </p:tav>
                                      </p:tavLst>
                                    </p:anim>
                                    <p:set>
                                      <p:cBhvr>
                                        <p:cTn id="14" dur="1" fill="hold">
                                          <p:stCondLst>
                                            <p:cond delay="899"/>
                                          </p:stCondLst>
                                        </p:cTn>
                                        <p:tgtEl>
                                          <p:spTgt spid="8"/>
                                        </p:tgtEl>
                                        <p:attrNameLst>
                                          <p:attrName>style.visibility</p:attrName>
                                        </p:attrNameLst>
                                      </p:cBhvr>
                                      <p:to>
                                        <p:strVal val="hidden"/>
                                      </p:to>
                                    </p:set>
                                  </p:childTnLst>
                                </p:cTn>
                              </p:par>
                            </p:childTnLst>
                          </p:cTn>
                        </p:par>
                        <p:par>
                          <p:cTn id="15" fill="hold">
                            <p:stCondLst>
                              <p:cond delay="900"/>
                            </p:stCondLst>
                            <p:childTnLst>
                              <p:par>
                                <p:cTn id="16" presetID="2" presetClass="entr" presetSubtype="4" fill="hold" nodeType="afterEffect">
                                  <p:stCondLst>
                                    <p:cond delay="30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Can I Do?</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13" name="Picture 12">
            <a:extLst>
              <a:ext uri="{FF2B5EF4-FFF2-40B4-BE49-F238E27FC236}">
                <a16:creationId xmlns:a16="http://schemas.microsoft.com/office/drawing/2014/main" xmlns="" id="{BFEB421F-C033-4F58-9CE3-C40CA36810F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286"/>
          <a:stretch/>
        </p:blipFill>
        <p:spPr>
          <a:xfrm>
            <a:off x="478653" y="2655552"/>
            <a:ext cx="5943084" cy="4202448"/>
          </a:xfrm>
          <a:prstGeom prst="ellipse">
            <a:avLst/>
          </a:prstGeom>
          <a:solidFill>
            <a:srgbClr val="00B0F0"/>
          </a:solidFill>
          <a:ln w="28575">
            <a:solidFill>
              <a:srgbClr val="F9B000"/>
            </a:solidFill>
          </a:ln>
        </p:spPr>
      </p:pic>
      <p:sp>
        <p:nvSpPr>
          <p:cNvPr id="18" name="Thought Bubble: Cloud 17">
            <a:extLst>
              <a:ext uri="{FF2B5EF4-FFF2-40B4-BE49-F238E27FC236}">
                <a16:creationId xmlns:a16="http://schemas.microsoft.com/office/drawing/2014/main" xmlns="" id="{9BDF1E99-0247-4326-9FEC-D851AB4F1E29}"/>
              </a:ext>
            </a:extLst>
          </p:cNvPr>
          <p:cNvSpPr/>
          <p:nvPr/>
        </p:nvSpPr>
        <p:spPr>
          <a:xfrm>
            <a:off x="4276788" y="2744924"/>
            <a:ext cx="3359629" cy="1448209"/>
          </a:xfrm>
          <a:prstGeom prst="cloudCallout">
            <a:avLst>
              <a:gd name="adj1" fmla="val -80860"/>
              <a:gd name="adj2" fmla="val 15843"/>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holding a </a:t>
            </a:r>
            <a:br>
              <a:rPr lang="en-GB" dirty="0">
                <a:solidFill>
                  <a:schemeClr val="tx1"/>
                </a:solidFill>
              </a:rPr>
            </a:br>
            <a:r>
              <a:rPr lang="en-GB" dirty="0">
                <a:solidFill>
                  <a:schemeClr val="tx1"/>
                </a:solidFill>
              </a:rPr>
              <a:t>grown-up’s hand</a:t>
            </a:r>
          </a:p>
        </p:txBody>
      </p:sp>
      <p:pic>
        <p:nvPicPr>
          <p:cNvPr id="5" name="Picture 4">
            <a:extLst>
              <a:ext uri="{FF2B5EF4-FFF2-40B4-BE49-F238E27FC236}">
                <a16:creationId xmlns:a16="http://schemas.microsoft.com/office/drawing/2014/main" xmlns="" id="{3303AB16-2E4D-4B64-949E-A3433D8D1B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129763" y="2936038"/>
            <a:ext cx="2417696" cy="2401963"/>
          </a:xfrm>
          <a:prstGeom prst="rect">
            <a:avLst/>
          </a:prstGeom>
        </p:spPr>
      </p:pic>
      <p:sp>
        <p:nvSpPr>
          <p:cNvPr id="20" name="Thought Bubble: Cloud 19">
            <a:extLst>
              <a:ext uri="{FF2B5EF4-FFF2-40B4-BE49-F238E27FC236}">
                <a16:creationId xmlns:a16="http://schemas.microsoft.com/office/drawing/2014/main" xmlns="" id="{6A799F6D-5F77-4E4A-8C53-56FD4DC6CC96}"/>
              </a:ext>
            </a:extLst>
          </p:cNvPr>
          <p:cNvSpPr/>
          <p:nvPr/>
        </p:nvSpPr>
        <p:spPr>
          <a:xfrm>
            <a:off x="658797" y="2858690"/>
            <a:ext cx="3359629" cy="1448209"/>
          </a:xfrm>
          <a:prstGeom prst="cloudCallout">
            <a:avLst>
              <a:gd name="adj1" fmla="val 35187"/>
              <a:gd name="adj2" fmla="val 98411"/>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going to a zebra crossing</a:t>
            </a:r>
          </a:p>
        </p:txBody>
      </p:sp>
      <p:pic>
        <p:nvPicPr>
          <p:cNvPr id="21" name="Picture 20">
            <a:extLst>
              <a:ext uri="{FF2B5EF4-FFF2-40B4-BE49-F238E27FC236}">
                <a16:creationId xmlns:a16="http://schemas.microsoft.com/office/drawing/2014/main" xmlns="" id="{AC66371B-775C-49B9-BEBF-AB307DB53A2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765" y="0"/>
            <a:ext cx="9143999" cy="6858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01934" y="1519999"/>
            <a:ext cx="7787034" cy="1135553"/>
            <a:chOff x="201934" y="1519999"/>
            <a:chExt cx="7787034" cy="113555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4" y="2486108"/>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For example, if someone is worried about crossing the road. They can think about positive actions. These include: </a:t>
              </a:r>
            </a:p>
          </p:txBody>
        </p:sp>
      </p:grpSp>
    </p:spTree>
    <p:extLst>
      <p:ext uri="{BB962C8B-B14F-4D97-AF65-F5344CB8AC3E}">
        <p14:creationId xmlns:p14="http://schemas.microsoft.com/office/powerpoint/2010/main" val="3615623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0" presetClass="path" presetSubtype="0" accel="50000" decel="50000" fill="hold" nodeType="withEffect">
                                  <p:stCondLst>
                                    <p:cond delay="0"/>
                                  </p:stCondLst>
                                  <p:childTnLst>
                                    <p:animMotion origin="layout" path="M 8.33333E-7 -0.00046 C 0.05972 -0.00486 0.01319 0.06296 0.03576 0.0581 C 0.0934 0.08565 0.30243 0.15255 0.36736 0.17523 " pathEditMode="relative" rAng="0" ptsTypes="AAA">
                                      <p:cBhvr>
                                        <p:cTn id="14" dur="2000" fill="hold"/>
                                        <p:tgtEl>
                                          <p:spTgt spid="5"/>
                                        </p:tgtEl>
                                        <p:attrNameLst>
                                          <p:attrName>ppt_x</p:attrName>
                                          <p:attrName>ppt_y</p:attrName>
                                        </p:attrNameLst>
                                      </p:cBhvr>
                                      <p:rCtr x="18368" y="8773"/>
                                    </p:animMotion>
                                  </p:childTnLst>
                                </p:cTn>
                              </p:par>
                              <p:par>
                                <p:cTn id="15" presetID="6" presetClass="emph" presetSubtype="0" fill="hold" nodeType="withEffect">
                                  <p:stCondLst>
                                    <p:cond delay="0"/>
                                  </p:stCondLst>
                                  <p:childTnLst>
                                    <p:animScale>
                                      <p:cBhvr>
                                        <p:cTn id="16" dur="2000" fill="hold"/>
                                        <p:tgtEl>
                                          <p:spTgt spid="5"/>
                                        </p:tgtEl>
                                      </p:cBhvr>
                                      <p:by x="180000" y="180000"/>
                                    </p:animScale>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31C50D5C-E048-4E5E-804D-96BD4636FE8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72387" y="1397876"/>
            <a:ext cx="8392615" cy="5851143"/>
          </a:xfrm>
          <a:prstGeom prst="rect">
            <a:avLst/>
          </a:prstGeom>
        </p:spPr>
      </p:pic>
      <p:pic>
        <p:nvPicPr>
          <p:cNvPr id="22" name="Picture 21">
            <a:extLst>
              <a:ext uri="{FF2B5EF4-FFF2-40B4-BE49-F238E27FC236}">
                <a16:creationId xmlns:a16="http://schemas.microsoft.com/office/drawing/2014/main" xmlns="" id="{94D9C243-3477-4032-BA71-16917BA02A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20281"/>
            <a:ext cx="9143999" cy="6858000"/>
          </a:xfrm>
          <a:prstGeom prst="rect">
            <a:avLst/>
          </a:prstGeom>
        </p:spPr>
      </p:pic>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Can I Do?</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sp>
        <p:nvSpPr>
          <p:cNvPr id="18" name="Thought Bubble: Cloud 17">
            <a:extLst>
              <a:ext uri="{FF2B5EF4-FFF2-40B4-BE49-F238E27FC236}">
                <a16:creationId xmlns:a16="http://schemas.microsoft.com/office/drawing/2014/main" xmlns="" id="{9BDF1E99-0247-4326-9FEC-D851AB4F1E29}"/>
              </a:ext>
            </a:extLst>
          </p:cNvPr>
          <p:cNvSpPr/>
          <p:nvPr/>
        </p:nvSpPr>
        <p:spPr>
          <a:xfrm flipH="1">
            <a:off x="378998" y="2089542"/>
            <a:ext cx="2731803" cy="978441"/>
          </a:xfrm>
          <a:prstGeom prst="cloudCallout">
            <a:avLst>
              <a:gd name="adj1" fmla="val -23272"/>
              <a:gd name="adj2" fmla="val 102940"/>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crossing with a crossing patrol</a:t>
            </a:r>
          </a:p>
        </p:txBody>
      </p:sp>
      <p:sp>
        <p:nvSpPr>
          <p:cNvPr id="20" name="Thought Bubble: Cloud 19">
            <a:extLst>
              <a:ext uri="{FF2B5EF4-FFF2-40B4-BE49-F238E27FC236}">
                <a16:creationId xmlns:a16="http://schemas.microsoft.com/office/drawing/2014/main" xmlns="" id="{6A799F6D-5F77-4E4A-8C53-56FD4DC6CC96}"/>
              </a:ext>
            </a:extLst>
          </p:cNvPr>
          <p:cNvSpPr/>
          <p:nvPr/>
        </p:nvSpPr>
        <p:spPr>
          <a:xfrm>
            <a:off x="3321759" y="5269288"/>
            <a:ext cx="2175641" cy="978439"/>
          </a:xfrm>
          <a:prstGeom prst="cloudCallout">
            <a:avLst>
              <a:gd name="adj1" fmla="val -9614"/>
              <a:gd name="adj2" fmla="val -106832"/>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looking both ways</a:t>
            </a:r>
          </a:p>
        </p:txBody>
      </p:sp>
      <p:sp>
        <p:nvSpPr>
          <p:cNvPr id="13" name="Thought Bubble: Cloud 12">
            <a:extLst>
              <a:ext uri="{FF2B5EF4-FFF2-40B4-BE49-F238E27FC236}">
                <a16:creationId xmlns:a16="http://schemas.microsoft.com/office/drawing/2014/main" xmlns="" id="{FA957BDB-ED57-41D5-8E45-205BFBBAB720}"/>
              </a:ext>
            </a:extLst>
          </p:cNvPr>
          <p:cNvSpPr/>
          <p:nvPr/>
        </p:nvSpPr>
        <p:spPr>
          <a:xfrm>
            <a:off x="6161350" y="2570830"/>
            <a:ext cx="2774105" cy="994306"/>
          </a:xfrm>
          <a:prstGeom prst="cloudCallout">
            <a:avLst>
              <a:gd name="adj1" fmla="val -25426"/>
              <a:gd name="adj2" fmla="val 93614"/>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being sensible when crossing</a:t>
            </a:r>
          </a:p>
        </p:txBody>
      </p:sp>
      <p:pic>
        <p:nvPicPr>
          <p:cNvPr id="21" name="Picture 20">
            <a:extLst>
              <a:ext uri="{FF2B5EF4-FFF2-40B4-BE49-F238E27FC236}">
                <a16:creationId xmlns:a16="http://schemas.microsoft.com/office/drawing/2014/main" xmlns="" id="{6FB5ECBB-3E3F-4702-AF38-A2463564841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363333" y="2040010"/>
            <a:ext cx="972075" cy="978442"/>
          </a:xfrm>
          <a:prstGeom prst="ellipse">
            <a:avLst/>
          </a:prstGeom>
        </p:spPr>
      </p:pic>
    </p:spTree>
    <p:extLst>
      <p:ext uri="{BB962C8B-B14F-4D97-AF65-F5344CB8AC3E}">
        <p14:creationId xmlns:p14="http://schemas.microsoft.com/office/powerpoint/2010/main" val="718039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What Can I Do?</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13" name="Picture 12">
            <a:extLst>
              <a:ext uri="{FF2B5EF4-FFF2-40B4-BE49-F238E27FC236}">
                <a16:creationId xmlns:a16="http://schemas.microsoft.com/office/drawing/2014/main" xmlns="" id="{BFEB421F-C033-4F58-9CE3-C40CA36810F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286"/>
          <a:stretch/>
        </p:blipFill>
        <p:spPr>
          <a:xfrm>
            <a:off x="478652" y="1711842"/>
            <a:ext cx="7277675" cy="5146158"/>
          </a:xfrm>
          <a:prstGeom prst="ellipse">
            <a:avLst/>
          </a:prstGeom>
          <a:solidFill>
            <a:srgbClr val="00B0F0"/>
          </a:solidFill>
          <a:ln w="28575">
            <a:solidFill>
              <a:srgbClr val="F9B000"/>
            </a:solidFill>
          </a:ln>
        </p:spPr>
      </p:pic>
      <p:pic>
        <p:nvPicPr>
          <p:cNvPr id="5" name="Picture 4">
            <a:extLst>
              <a:ext uri="{FF2B5EF4-FFF2-40B4-BE49-F238E27FC236}">
                <a16:creationId xmlns:a16="http://schemas.microsoft.com/office/drawing/2014/main" xmlns="" id="{3303AB16-2E4D-4B64-949E-A3433D8D1B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054199" y="2570325"/>
            <a:ext cx="2417696" cy="2401963"/>
          </a:xfrm>
          <a:prstGeom prst="rect">
            <a:avLst/>
          </a:prstGeom>
        </p:spPr>
      </p:pic>
      <p:pic>
        <p:nvPicPr>
          <p:cNvPr id="21" name="Picture 20">
            <a:extLst>
              <a:ext uri="{FF2B5EF4-FFF2-40B4-BE49-F238E27FC236}">
                <a16:creationId xmlns:a16="http://schemas.microsoft.com/office/drawing/2014/main" xmlns="" id="{AC66371B-775C-49B9-BEBF-AB307DB53A2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765" y="0"/>
            <a:ext cx="9143999" cy="6858000"/>
          </a:xfrm>
          <a:prstGeom prst="rect">
            <a:avLst/>
          </a:prstGeom>
        </p:spPr>
      </p:pic>
      <p:grpSp>
        <p:nvGrpSpPr>
          <p:cNvPr id="22" name="Group 21">
            <a:extLst>
              <a:ext uri="{FF2B5EF4-FFF2-40B4-BE49-F238E27FC236}">
                <a16:creationId xmlns:a16="http://schemas.microsoft.com/office/drawing/2014/main" xmlns="" id="{3D8E5AD5-F140-4E18-A7E8-15B4D86130FB}"/>
              </a:ext>
            </a:extLst>
          </p:cNvPr>
          <p:cNvGrpSpPr/>
          <p:nvPr/>
        </p:nvGrpSpPr>
        <p:grpSpPr>
          <a:xfrm>
            <a:off x="3549836" y="2575907"/>
            <a:ext cx="5072196" cy="1109133"/>
            <a:chOff x="2899612" y="4776537"/>
            <a:chExt cx="3326962" cy="1109133"/>
          </a:xfrm>
        </p:grpSpPr>
        <p:sp>
          <p:nvSpPr>
            <p:cNvPr id="23" name="Speech Bubble: Rectangle with Corners Rounded 22">
              <a:extLst>
                <a:ext uri="{FF2B5EF4-FFF2-40B4-BE49-F238E27FC236}">
                  <a16:creationId xmlns:a16="http://schemas.microsoft.com/office/drawing/2014/main" xmlns="" id="{6F6B9EDF-93C6-44A0-A919-83DBF84BA502}"/>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a:extLst>
                <a:ext uri="{FF2B5EF4-FFF2-40B4-BE49-F238E27FC236}">
                  <a16:creationId xmlns:a16="http://schemas.microsoft.com/office/drawing/2014/main" xmlns="" id="{A29CEF35-B99E-4D80-9449-5F0C11A587E2}"/>
                </a:ext>
              </a:extLst>
            </p:cNvPr>
            <p:cNvSpPr/>
            <p:nvPr/>
          </p:nvSpPr>
          <p:spPr>
            <a:xfrm>
              <a:off x="3105593" y="4910988"/>
              <a:ext cx="3035346" cy="840230"/>
            </a:xfrm>
            <a:prstGeom prst="rect">
              <a:avLst/>
            </a:prstGeom>
          </p:spPr>
          <p:txBody>
            <a:bodyPr wrap="square">
              <a:spAutoFit/>
            </a:bodyPr>
            <a:lstStyle/>
            <a:p>
              <a:pPr lvl="0">
                <a:lnSpc>
                  <a:spcPct val="90000"/>
                </a:lnSpc>
                <a:buClr>
                  <a:srgbClr val="1C1C1C"/>
                </a:buClr>
                <a:buSzPts val="1800"/>
              </a:pPr>
              <a:r>
                <a:rPr lang="en-GB" dirty="0"/>
                <a:t>These positive actions don’t stop the road being a worry but they do give you some control over feeling safer and more positive.</a:t>
              </a:r>
            </a:p>
          </p:txBody>
        </p:sp>
      </p:grpSp>
      <p:grpSp>
        <p:nvGrpSpPr>
          <p:cNvPr id="25" name="Group 24">
            <a:extLst>
              <a:ext uri="{FF2B5EF4-FFF2-40B4-BE49-F238E27FC236}">
                <a16:creationId xmlns:a16="http://schemas.microsoft.com/office/drawing/2014/main" xmlns="" id="{658103A3-91DE-4FEC-B4AD-69C797411B82}"/>
              </a:ext>
            </a:extLst>
          </p:cNvPr>
          <p:cNvGrpSpPr/>
          <p:nvPr/>
        </p:nvGrpSpPr>
        <p:grpSpPr>
          <a:xfrm>
            <a:off x="1050997" y="2017430"/>
            <a:ext cx="3028050" cy="2031748"/>
            <a:chOff x="2899612" y="4776536"/>
            <a:chExt cx="3326962" cy="1109133"/>
          </a:xfrm>
        </p:grpSpPr>
        <p:sp>
          <p:nvSpPr>
            <p:cNvPr id="26" name="Speech Bubble: Rectangle with Corners Rounded 25">
              <a:extLst>
                <a:ext uri="{FF2B5EF4-FFF2-40B4-BE49-F238E27FC236}">
                  <a16:creationId xmlns:a16="http://schemas.microsoft.com/office/drawing/2014/main" xmlns="" id="{DF05E0B5-87CE-4939-85A3-8FF78A1BEE4D}"/>
                </a:ext>
              </a:extLst>
            </p:cNvPr>
            <p:cNvSpPr/>
            <p:nvPr/>
          </p:nvSpPr>
          <p:spPr>
            <a:xfrm>
              <a:off x="2899612" y="4776536"/>
              <a:ext cx="3326962" cy="1109133"/>
            </a:xfrm>
            <a:prstGeom prst="wedgeRoundRectCallout">
              <a:avLst>
                <a:gd name="adj1" fmla="val 35884"/>
                <a:gd name="adj2" fmla="val 6255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xmlns="" id="{E2C31E4C-7955-45C1-8081-8905041DE1B7}"/>
                </a:ext>
              </a:extLst>
            </p:cNvPr>
            <p:cNvSpPr/>
            <p:nvPr/>
          </p:nvSpPr>
          <p:spPr>
            <a:xfrm>
              <a:off x="3105593" y="4910988"/>
              <a:ext cx="3035346" cy="840230"/>
            </a:xfrm>
            <a:prstGeom prst="rect">
              <a:avLst/>
            </a:prstGeom>
          </p:spPr>
          <p:txBody>
            <a:bodyPr wrap="square">
              <a:spAutoFit/>
            </a:bodyPr>
            <a:lstStyle/>
            <a:p>
              <a:pPr>
                <a:lnSpc>
                  <a:spcPct val="90000"/>
                </a:lnSpc>
                <a:buClr>
                  <a:srgbClr val="1C1C1C"/>
                </a:buClr>
                <a:buSzPts val="1800"/>
              </a:pPr>
              <a:r>
                <a:rPr lang="en-GB" dirty="0"/>
                <a:t>These positive actions can really help you to feel good and they can allow you to be in control of your stresses and worries.</a:t>
              </a:r>
            </a:p>
          </p:txBody>
        </p:sp>
      </p:grpSp>
    </p:spTree>
    <p:extLst>
      <p:ext uri="{BB962C8B-B14F-4D97-AF65-F5344CB8AC3E}">
        <p14:creationId xmlns:p14="http://schemas.microsoft.com/office/powerpoint/2010/main" val="966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par>
                                <p:cTn id="13" presetID="50" presetClass="path" presetSubtype="0" accel="50000" decel="50000" fill="hold" nodeType="withEffect">
                                  <p:stCondLst>
                                    <p:cond delay="0"/>
                                  </p:stCondLst>
                                  <p:childTnLst>
                                    <p:animMotion origin="layout" path="M 8.33333E-7 -0.00046 C 0.05972 -0.00486 0.01319 0.06296 0.03576 0.0581 C 0.0934 0.08565 0.30243 0.15255 0.36736 0.17523 " pathEditMode="relative" rAng="0" ptsTypes="AAA">
                                      <p:cBhvr>
                                        <p:cTn id="14" dur="2000" fill="hold"/>
                                        <p:tgtEl>
                                          <p:spTgt spid="5"/>
                                        </p:tgtEl>
                                        <p:attrNameLst>
                                          <p:attrName>ppt_x</p:attrName>
                                          <p:attrName>ppt_y</p:attrName>
                                        </p:attrNameLst>
                                      </p:cBhvr>
                                      <p:rCtr x="18368" y="8773"/>
                                    </p:animMotion>
                                  </p:childTnLst>
                                </p:cTn>
                              </p:par>
                              <p:par>
                                <p:cTn id="15" presetID="6" presetClass="emph" presetSubtype="0" fill="hold" nodeType="withEffect">
                                  <p:stCondLst>
                                    <p:cond delay="0"/>
                                  </p:stCondLst>
                                  <p:childTnLst>
                                    <p:animScale>
                                      <p:cBhvr>
                                        <p:cTn id="16" dur="2000" fill="hold"/>
                                        <p:tgtEl>
                                          <p:spTgt spid="5"/>
                                        </p:tgtEl>
                                      </p:cBhvr>
                                      <p:by x="180000" y="180000"/>
                                    </p:animScale>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Uncomfortable Feelings</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01934" y="1519999"/>
            <a:ext cx="7787034" cy="1135553"/>
            <a:chOff x="201934" y="1519999"/>
            <a:chExt cx="7787034" cy="113555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4" y="2486108"/>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Feelings of stress and worry can make us feel uncomfortable. This can make us feel like we want to block the feelings, ignore them or hide them away.</a:t>
              </a:r>
            </a:p>
          </p:txBody>
        </p:sp>
      </p:grpSp>
      <p:grpSp>
        <p:nvGrpSpPr>
          <p:cNvPr id="21" name="Group 20">
            <a:extLst>
              <a:ext uri="{FF2B5EF4-FFF2-40B4-BE49-F238E27FC236}">
                <a16:creationId xmlns:a16="http://schemas.microsoft.com/office/drawing/2014/main" xmlns="" id="{7E8774F4-E3EF-4350-B7BF-22DA71C0D2C0}"/>
              </a:ext>
            </a:extLst>
          </p:cNvPr>
          <p:cNvGrpSpPr/>
          <p:nvPr/>
        </p:nvGrpSpPr>
        <p:grpSpPr>
          <a:xfrm>
            <a:off x="655537" y="2591014"/>
            <a:ext cx="2107121" cy="1449499"/>
            <a:chOff x="2899612" y="4776537"/>
            <a:chExt cx="3326962" cy="1643111"/>
          </a:xfrm>
        </p:grpSpPr>
        <p:sp>
          <p:nvSpPr>
            <p:cNvPr id="22" name="Speech Bubble: Rectangle with Corners Rounded 21">
              <a:extLst>
                <a:ext uri="{FF2B5EF4-FFF2-40B4-BE49-F238E27FC236}">
                  <a16:creationId xmlns:a16="http://schemas.microsoft.com/office/drawing/2014/main" xmlns="" id="{3080A266-13B8-441B-A4A6-B19AE08777CF}"/>
                </a:ext>
              </a:extLst>
            </p:cNvPr>
            <p:cNvSpPr/>
            <p:nvPr/>
          </p:nvSpPr>
          <p:spPr>
            <a:xfrm>
              <a:off x="2899612" y="4776537"/>
              <a:ext cx="3326962" cy="1643111"/>
            </a:xfrm>
            <a:prstGeom prst="wedgeRoundRectCallout">
              <a:avLst>
                <a:gd name="adj1" fmla="val -234"/>
                <a:gd name="adj2" fmla="val 66667"/>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a:extLst>
                <a:ext uri="{FF2B5EF4-FFF2-40B4-BE49-F238E27FC236}">
                  <a16:creationId xmlns:a16="http://schemas.microsoft.com/office/drawing/2014/main" xmlns="" id="{2FB3A027-C441-4777-BDA5-E9B2472F4850}"/>
                </a:ext>
              </a:extLst>
            </p:cNvPr>
            <p:cNvSpPr/>
            <p:nvPr/>
          </p:nvSpPr>
          <p:spPr>
            <a:xfrm>
              <a:off x="3121803" y="5011490"/>
              <a:ext cx="3035346" cy="590931"/>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We might notice that other people around us do this too.</a:t>
              </a:r>
              <a:endParaRPr lang="en-GB" dirty="0"/>
            </a:p>
          </p:txBody>
        </p:sp>
      </p:grpSp>
      <p:grpSp>
        <p:nvGrpSpPr>
          <p:cNvPr id="27" name="Group 26">
            <a:extLst>
              <a:ext uri="{FF2B5EF4-FFF2-40B4-BE49-F238E27FC236}">
                <a16:creationId xmlns:a16="http://schemas.microsoft.com/office/drawing/2014/main" xmlns="" id="{F189407C-169C-495D-AD72-0D2C37F52BF0}"/>
              </a:ext>
            </a:extLst>
          </p:cNvPr>
          <p:cNvGrpSpPr/>
          <p:nvPr/>
        </p:nvGrpSpPr>
        <p:grpSpPr>
          <a:xfrm>
            <a:off x="5384200" y="2652714"/>
            <a:ext cx="3490532" cy="2231849"/>
            <a:chOff x="2899612" y="4776537"/>
            <a:chExt cx="3326962" cy="1223980"/>
          </a:xfrm>
        </p:grpSpPr>
        <p:sp>
          <p:nvSpPr>
            <p:cNvPr id="28" name="Speech Bubble: Rectangle with Corners Rounded 27">
              <a:extLst>
                <a:ext uri="{FF2B5EF4-FFF2-40B4-BE49-F238E27FC236}">
                  <a16:creationId xmlns:a16="http://schemas.microsoft.com/office/drawing/2014/main" xmlns="" id="{522A2B48-DDDC-4A3A-9370-E74A5B183C15}"/>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13CAA92D-C7CC-44B9-A928-A4E729DC8F9E}"/>
                </a:ext>
              </a:extLst>
            </p:cNvPr>
            <p:cNvSpPr/>
            <p:nvPr/>
          </p:nvSpPr>
          <p:spPr>
            <a:xfrm>
              <a:off x="3105593" y="4910988"/>
              <a:ext cx="3035346" cy="1089529"/>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However, these feelings don’t just go away and they often come out in a different way. This might be through crying, feeling angry, being snappy or being very quiet. </a:t>
              </a:r>
              <a:endParaRPr lang="en-GB" dirty="0"/>
            </a:p>
          </p:txBody>
        </p:sp>
      </p:grpSp>
      <p:grpSp>
        <p:nvGrpSpPr>
          <p:cNvPr id="18" name="Group 17">
            <a:extLst>
              <a:ext uri="{FF2B5EF4-FFF2-40B4-BE49-F238E27FC236}">
                <a16:creationId xmlns:a16="http://schemas.microsoft.com/office/drawing/2014/main" xmlns="" id="{10363967-C0E2-493F-8438-D9F50D4668A3}"/>
              </a:ext>
            </a:extLst>
          </p:cNvPr>
          <p:cNvGrpSpPr/>
          <p:nvPr/>
        </p:nvGrpSpPr>
        <p:grpSpPr>
          <a:xfrm>
            <a:off x="5510463" y="2609301"/>
            <a:ext cx="2946620" cy="2259087"/>
            <a:chOff x="2899612" y="4776537"/>
            <a:chExt cx="3326962" cy="1109133"/>
          </a:xfrm>
        </p:grpSpPr>
        <p:sp>
          <p:nvSpPr>
            <p:cNvPr id="20" name="Speech Bubble: Rectangle with Corners Rounded 19">
              <a:extLst>
                <a:ext uri="{FF2B5EF4-FFF2-40B4-BE49-F238E27FC236}">
                  <a16:creationId xmlns:a16="http://schemas.microsoft.com/office/drawing/2014/main" xmlns="" id="{696218DC-FFD8-4073-A3FD-3ECB12704091}"/>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a:extLst>
                <a:ext uri="{FF2B5EF4-FFF2-40B4-BE49-F238E27FC236}">
                  <a16:creationId xmlns:a16="http://schemas.microsoft.com/office/drawing/2014/main" xmlns="" id="{1D6EEE8B-A0C1-4A36-BF11-9FF967DA60B8}"/>
                </a:ext>
              </a:extLst>
            </p:cNvPr>
            <p:cNvSpPr/>
            <p:nvPr/>
          </p:nvSpPr>
          <p:spPr>
            <a:xfrm>
              <a:off x="3105593" y="4910988"/>
              <a:ext cx="3035346" cy="833690"/>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It is really important that we all have someone we can talk to if we have difficult feelings or that we have ideas of what to do if we are feeling this way. </a:t>
              </a:r>
              <a:endParaRPr lang="en-GB" dirty="0"/>
            </a:p>
          </p:txBody>
        </p:sp>
      </p:grpSp>
      <p:pic>
        <p:nvPicPr>
          <p:cNvPr id="6" name="Picture 5" descr="A close up of a logo&#10;&#10;Description automatically generated">
            <a:extLst>
              <a:ext uri="{FF2B5EF4-FFF2-40B4-BE49-F238E27FC236}">
                <a16:creationId xmlns:a16="http://schemas.microsoft.com/office/drawing/2014/main" xmlns="" id="{28D41974-3997-4660-9522-E8C806509C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39" y="3393240"/>
            <a:ext cx="6295697" cy="3375720"/>
          </a:xfrm>
          <a:prstGeom prst="rect">
            <a:avLst/>
          </a:prstGeom>
        </p:spPr>
      </p:pic>
    </p:spTree>
    <p:extLst>
      <p:ext uri="{BB962C8B-B14F-4D97-AF65-F5344CB8AC3E}">
        <p14:creationId xmlns:p14="http://schemas.microsoft.com/office/powerpoint/2010/main" val="344461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par>
                                <p:cTn id="13" presetID="22" presetClass="entr" presetSubtype="4"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down)">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1"/>
                                        </p:tgtEl>
                                      </p:cBhvr>
                                    </p:animEffect>
                                    <p:set>
                                      <p:cBhvr>
                                        <p:cTn id="20" dur="1" fill="hold">
                                          <p:stCondLst>
                                            <p:cond delay="499"/>
                                          </p:stCondLst>
                                        </p:cTn>
                                        <p:tgtEl>
                                          <p:spTgt spid="21"/>
                                        </p:tgtEl>
                                        <p:attrNameLst>
                                          <p:attrName>style.visibility</p:attrName>
                                        </p:attrNameLst>
                                      </p:cBhvr>
                                      <p:to>
                                        <p:strVal val="hidden"/>
                                      </p:to>
                                    </p:set>
                                  </p:childTnLst>
                                </p:cTn>
                              </p:par>
                              <p:par>
                                <p:cTn id="21" presetID="22"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Uncomfortable Feelings</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Other ideas of ways to work through difficult feelings include:</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sp>
        <p:nvSpPr>
          <p:cNvPr id="16" name="Thought Bubble: Cloud 15">
            <a:extLst>
              <a:ext uri="{FF2B5EF4-FFF2-40B4-BE49-F238E27FC236}">
                <a16:creationId xmlns:a16="http://schemas.microsoft.com/office/drawing/2014/main" xmlns="" id="{71A853E4-EEA0-40A6-9424-D1A793CB80FB}"/>
              </a:ext>
            </a:extLst>
          </p:cNvPr>
          <p:cNvSpPr/>
          <p:nvPr/>
        </p:nvSpPr>
        <p:spPr>
          <a:xfrm>
            <a:off x="5113469" y="2340190"/>
            <a:ext cx="3359629" cy="1448209"/>
          </a:xfrm>
          <a:prstGeom prst="cloudCallout">
            <a:avLst>
              <a:gd name="adj1" fmla="val -67102"/>
              <a:gd name="adj2" fmla="val 67188"/>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writing them down</a:t>
            </a:r>
          </a:p>
        </p:txBody>
      </p:sp>
      <p:pic>
        <p:nvPicPr>
          <p:cNvPr id="7" name="Picture 6" descr="A picture containing window&#10;&#10;Description automatically generated">
            <a:extLst>
              <a:ext uri="{FF2B5EF4-FFF2-40B4-BE49-F238E27FC236}">
                <a16:creationId xmlns:a16="http://schemas.microsoft.com/office/drawing/2014/main" xmlns="" id="{2AFD1F61-FCDC-4C28-9A7A-85C3557881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255032"/>
            <a:ext cx="5366657" cy="3794917"/>
          </a:xfrm>
          <a:prstGeom prst="rect">
            <a:avLst/>
          </a:prstGeom>
        </p:spPr>
      </p:pic>
    </p:spTree>
    <p:extLst>
      <p:ext uri="{BB962C8B-B14F-4D97-AF65-F5344CB8AC3E}">
        <p14:creationId xmlns:p14="http://schemas.microsoft.com/office/powerpoint/2010/main" val="35401050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oll, toy&#10;&#10;Description automatically generated">
            <a:extLst>
              <a:ext uri="{FF2B5EF4-FFF2-40B4-BE49-F238E27FC236}">
                <a16:creationId xmlns:a16="http://schemas.microsoft.com/office/drawing/2014/main" xmlns="" id="{DC96CB66-A5AE-4026-A0EC-59A5194C9B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86310" y="2166621"/>
            <a:ext cx="5344713" cy="4397549"/>
          </a:xfrm>
          <a:prstGeom prst="rect">
            <a:avLst/>
          </a:prstGeom>
        </p:spPr>
      </p:pic>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Uncomfortable Feelings</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Other ideas of ways to work through difficult feelings include:</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27" name="Group 26">
            <a:extLst>
              <a:ext uri="{FF2B5EF4-FFF2-40B4-BE49-F238E27FC236}">
                <a16:creationId xmlns:a16="http://schemas.microsoft.com/office/drawing/2014/main" xmlns="" id="{409B1C45-E71F-4C3F-BEF3-DCFF4785F445}"/>
              </a:ext>
            </a:extLst>
          </p:cNvPr>
          <p:cNvGrpSpPr/>
          <p:nvPr/>
        </p:nvGrpSpPr>
        <p:grpSpPr>
          <a:xfrm>
            <a:off x="3485089" y="2574424"/>
            <a:ext cx="1547153" cy="859983"/>
            <a:chOff x="2899612" y="4776537"/>
            <a:chExt cx="3326962" cy="1109133"/>
          </a:xfrm>
        </p:grpSpPr>
        <p:sp>
          <p:nvSpPr>
            <p:cNvPr id="28" name="Speech Bubble: Rectangle with Corners Rounded 27">
              <a:extLst>
                <a:ext uri="{FF2B5EF4-FFF2-40B4-BE49-F238E27FC236}">
                  <a16:creationId xmlns:a16="http://schemas.microsoft.com/office/drawing/2014/main" xmlns="" id="{42286B27-060C-4808-8FA7-A4788C5A2BB6}"/>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704AE4AD-0888-42F9-B960-EA32EF226DCE}"/>
                </a:ext>
              </a:extLst>
            </p:cNvPr>
            <p:cNvSpPr/>
            <p:nvPr/>
          </p:nvSpPr>
          <p:spPr>
            <a:xfrm>
              <a:off x="3105593" y="4910989"/>
              <a:ext cx="3035345" cy="833583"/>
            </a:xfrm>
            <a:prstGeom prst="rect">
              <a:avLst/>
            </a:prstGeom>
          </p:spPr>
          <p:txBody>
            <a:bodyPr wrap="square">
              <a:spAutoFit/>
            </a:bodyPr>
            <a:lstStyle/>
            <a:p>
              <a:pPr algn="ctr"/>
              <a:r>
                <a:rPr lang="en-GB" dirty="0"/>
                <a:t>talking to </a:t>
              </a:r>
              <a:br>
                <a:rPr lang="en-GB" dirty="0"/>
              </a:br>
              <a:r>
                <a:rPr lang="en-GB" dirty="0"/>
                <a:t>a friend</a:t>
              </a:r>
            </a:p>
          </p:txBody>
        </p:sp>
      </p:grpSp>
    </p:spTree>
    <p:extLst>
      <p:ext uri="{BB962C8B-B14F-4D97-AF65-F5344CB8AC3E}">
        <p14:creationId xmlns:p14="http://schemas.microsoft.com/office/powerpoint/2010/main" val="392485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Uncomfortable Feelings</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Other ideas of ways to work through difficult feelings include:</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7" name="Picture 6">
            <a:extLst>
              <a:ext uri="{FF2B5EF4-FFF2-40B4-BE49-F238E27FC236}">
                <a16:creationId xmlns:a16="http://schemas.microsoft.com/office/drawing/2014/main" xmlns="" id="{B5529EC7-1AC2-4C45-8973-6D08473733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6778" y="2067251"/>
            <a:ext cx="4849398" cy="6858000"/>
          </a:xfrm>
          <a:prstGeom prst="rect">
            <a:avLst/>
          </a:prstGeom>
        </p:spPr>
      </p:pic>
      <p:grpSp>
        <p:nvGrpSpPr>
          <p:cNvPr id="27" name="Group 26">
            <a:extLst>
              <a:ext uri="{FF2B5EF4-FFF2-40B4-BE49-F238E27FC236}">
                <a16:creationId xmlns:a16="http://schemas.microsoft.com/office/drawing/2014/main" xmlns="" id="{409B1C45-E71F-4C3F-BEF3-DCFF4785F445}"/>
              </a:ext>
            </a:extLst>
          </p:cNvPr>
          <p:cNvGrpSpPr/>
          <p:nvPr/>
        </p:nvGrpSpPr>
        <p:grpSpPr>
          <a:xfrm>
            <a:off x="5512089" y="3657828"/>
            <a:ext cx="2004174" cy="1323162"/>
            <a:chOff x="2899612" y="4776537"/>
            <a:chExt cx="3326962" cy="1109133"/>
          </a:xfrm>
        </p:grpSpPr>
        <p:sp>
          <p:nvSpPr>
            <p:cNvPr id="28" name="Speech Bubble: Rectangle with Corners Rounded 27">
              <a:extLst>
                <a:ext uri="{FF2B5EF4-FFF2-40B4-BE49-F238E27FC236}">
                  <a16:creationId xmlns:a16="http://schemas.microsoft.com/office/drawing/2014/main" xmlns="" id="{42286B27-060C-4808-8FA7-A4788C5A2BB6}"/>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704AE4AD-0888-42F9-B960-EA32EF226DCE}"/>
                </a:ext>
              </a:extLst>
            </p:cNvPr>
            <p:cNvSpPr/>
            <p:nvPr/>
          </p:nvSpPr>
          <p:spPr>
            <a:xfrm>
              <a:off x="3105593" y="4910988"/>
              <a:ext cx="3035345" cy="773976"/>
            </a:xfrm>
            <a:prstGeom prst="rect">
              <a:avLst/>
            </a:prstGeom>
          </p:spPr>
          <p:txBody>
            <a:bodyPr wrap="square">
              <a:spAutoFit/>
            </a:bodyPr>
            <a:lstStyle/>
            <a:p>
              <a:pPr algn="ctr"/>
              <a:r>
                <a:rPr lang="en-GB" dirty="0"/>
                <a:t>talking to </a:t>
              </a:r>
              <a:br>
                <a:rPr lang="en-GB" dirty="0"/>
              </a:br>
              <a:r>
                <a:rPr lang="en-GB" dirty="0"/>
                <a:t>a trusted </a:t>
              </a:r>
              <a:br>
                <a:rPr lang="en-GB" dirty="0"/>
              </a:br>
              <a:r>
                <a:rPr lang="en-GB" dirty="0">
                  <a:solidFill>
                    <a:schemeClr val="dk1"/>
                  </a:solidFill>
                </a:rPr>
                <a:t>family member</a:t>
              </a:r>
              <a:endParaRPr lang="en-GB" dirty="0"/>
            </a:p>
          </p:txBody>
        </p:sp>
      </p:grpSp>
    </p:spTree>
    <p:extLst>
      <p:ext uri="{BB962C8B-B14F-4D97-AF65-F5344CB8AC3E}">
        <p14:creationId xmlns:p14="http://schemas.microsoft.com/office/powerpoint/2010/main" val="294942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xmlns="" id="{2F39C4EE-23A9-416B-80A2-72C9D2F980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0614" y="2414981"/>
            <a:ext cx="5053012" cy="4653146"/>
          </a:xfrm>
          <a:prstGeom prst="rect">
            <a:avLst/>
          </a:prstGeom>
        </p:spPr>
      </p:pic>
      <p:pic>
        <p:nvPicPr>
          <p:cNvPr id="15" name="Picture 14">
            <a:extLst>
              <a:ext uri="{FF2B5EF4-FFF2-40B4-BE49-F238E27FC236}">
                <a16:creationId xmlns:a16="http://schemas.microsoft.com/office/drawing/2014/main" xmlns="" id="{B3E652A4-6B93-459A-9A00-C2ADEDF768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3999" cy="6858000"/>
          </a:xfrm>
          <a:prstGeom prst="rect">
            <a:avLst/>
          </a:prstGeom>
        </p:spPr>
      </p:pic>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Uncomfortable Feelings</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Other ideas of ways to work through difficult feelings include:</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27" name="Group 26">
            <a:extLst>
              <a:ext uri="{FF2B5EF4-FFF2-40B4-BE49-F238E27FC236}">
                <a16:creationId xmlns:a16="http://schemas.microsoft.com/office/drawing/2014/main" xmlns="" id="{409B1C45-E71F-4C3F-BEF3-DCFF4785F445}"/>
              </a:ext>
            </a:extLst>
          </p:cNvPr>
          <p:cNvGrpSpPr/>
          <p:nvPr/>
        </p:nvGrpSpPr>
        <p:grpSpPr>
          <a:xfrm>
            <a:off x="5512089" y="3657828"/>
            <a:ext cx="2004174" cy="1323162"/>
            <a:chOff x="2899612" y="4776537"/>
            <a:chExt cx="3326962" cy="1109133"/>
          </a:xfrm>
        </p:grpSpPr>
        <p:sp>
          <p:nvSpPr>
            <p:cNvPr id="28" name="Speech Bubble: Rectangle with Corners Rounded 27">
              <a:extLst>
                <a:ext uri="{FF2B5EF4-FFF2-40B4-BE49-F238E27FC236}">
                  <a16:creationId xmlns:a16="http://schemas.microsoft.com/office/drawing/2014/main" xmlns="" id="{42286B27-060C-4808-8FA7-A4788C5A2BB6}"/>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704AE4AD-0888-42F9-B960-EA32EF226DCE}"/>
                </a:ext>
              </a:extLst>
            </p:cNvPr>
            <p:cNvSpPr/>
            <p:nvPr/>
          </p:nvSpPr>
          <p:spPr>
            <a:xfrm>
              <a:off x="3105593" y="4910988"/>
              <a:ext cx="3035345" cy="773976"/>
            </a:xfrm>
            <a:prstGeom prst="rect">
              <a:avLst/>
            </a:prstGeom>
          </p:spPr>
          <p:txBody>
            <a:bodyPr wrap="square">
              <a:spAutoFit/>
            </a:bodyPr>
            <a:lstStyle/>
            <a:p>
              <a:pPr algn="ctr"/>
              <a:r>
                <a:rPr lang="en-GB" dirty="0"/>
                <a:t>talking to </a:t>
              </a:r>
              <a:br>
                <a:rPr lang="en-GB" dirty="0"/>
              </a:br>
              <a:r>
                <a:rPr lang="en-GB" dirty="0"/>
                <a:t>a trusted grown-up</a:t>
              </a:r>
            </a:p>
          </p:txBody>
        </p:sp>
      </p:grpSp>
    </p:spTree>
    <p:extLst>
      <p:ext uri="{BB962C8B-B14F-4D97-AF65-F5344CB8AC3E}">
        <p14:creationId xmlns:p14="http://schemas.microsoft.com/office/powerpoint/2010/main" val="99424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2F39C4EE-23A9-416B-80A2-72C9D2F9803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86648" y="2305435"/>
            <a:ext cx="3535881" cy="4027947"/>
          </a:xfrm>
          <a:prstGeom prst="rect">
            <a:avLst/>
          </a:prstGeom>
        </p:spPr>
      </p:pic>
      <p:grpSp>
        <p:nvGrpSpPr>
          <p:cNvPr id="10" name="Group 9">
            <a:extLst>
              <a:ext uri="{FF2B5EF4-FFF2-40B4-BE49-F238E27FC236}">
                <a16:creationId xmlns:a16="http://schemas.microsoft.com/office/drawing/2014/main" xmlns="" id="{EAD57262-B843-4858-AF72-6BB43699F744}"/>
              </a:ext>
            </a:extLst>
          </p:cNvPr>
          <p:cNvGrpSpPr/>
          <p:nvPr/>
        </p:nvGrpSpPr>
        <p:grpSpPr>
          <a:xfrm>
            <a:off x="201934" y="1540041"/>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Uncomfortable Feelings</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157029"/>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36174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buClr>
                <a:srgbClr val="1C1C1C"/>
              </a:buClr>
              <a:buSzPts val="1800"/>
            </a:pPr>
            <a:r>
              <a:rPr lang="en-GB" dirty="0"/>
              <a:t>Other ideas of ways to work through difficult feelings include:</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27" name="Group 26">
            <a:extLst>
              <a:ext uri="{FF2B5EF4-FFF2-40B4-BE49-F238E27FC236}">
                <a16:creationId xmlns:a16="http://schemas.microsoft.com/office/drawing/2014/main" xmlns="" id="{409B1C45-E71F-4C3F-BEF3-DCFF4785F445}"/>
              </a:ext>
            </a:extLst>
          </p:cNvPr>
          <p:cNvGrpSpPr/>
          <p:nvPr/>
        </p:nvGrpSpPr>
        <p:grpSpPr>
          <a:xfrm>
            <a:off x="5008487" y="3348293"/>
            <a:ext cx="2843362" cy="859983"/>
            <a:chOff x="2772805" y="4776537"/>
            <a:chExt cx="3580576" cy="1109133"/>
          </a:xfrm>
        </p:grpSpPr>
        <p:sp>
          <p:nvSpPr>
            <p:cNvPr id="28" name="Speech Bubble: Rectangle with Corners Rounded 27">
              <a:extLst>
                <a:ext uri="{FF2B5EF4-FFF2-40B4-BE49-F238E27FC236}">
                  <a16:creationId xmlns:a16="http://schemas.microsoft.com/office/drawing/2014/main" xmlns="" id="{42286B27-060C-4808-8FA7-A4788C5A2BB6}"/>
                </a:ext>
              </a:extLst>
            </p:cNvPr>
            <p:cNvSpPr/>
            <p:nvPr/>
          </p:nvSpPr>
          <p:spPr>
            <a:xfrm>
              <a:off x="2899612" y="4776537"/>
              <a:ext cx="3326962"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704AE4AD-0888-42F9-B960-EA32EF226DCE}"/>
                </a:ext>
              </a:extLst>
            </p:cNvPr>
            <p:cNvSpPr/>
            <p:nvPr/>
          </p:nvSpPr>
          <p:spPr>
            <a:xfrm>
              <a:off x="2772805" y="4944115"/>
              <a:ext cx="3580576" cy="833583"/>
            </a:xfrm>
            <a:prstGeom prst="rect">
              <a:avLst/>
            </a:prstGeom>
          </p:spPr>
          <p:txBody>
            <a:bodyPr wrap="square">
              <a:spAutoFit/>
            </a:bodyPr>
            <a:lstStyle/>
            <a:p>
              <a:pPr algn="ctr"/>
              <a:r>
                <a:rPr lang="en-GB" dirty="0"/>
                <a:t>doing some relaxation exercises, e.g. yoga</a:t>
              </a:r>
            </a:p>
          </p:txBody>
        </p:sp>
      </p:grpSp>
    </p:spTree>
    <p:extLst>
      <p:ext uri="{BB962C8B-B14F-4D97-AF65-F5344CB8AC3E}">
        <p14:creationId xmlns:p14="http://schemas.microsoft.com/office/powerpoint/2010/main" val="1845864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xmlns="" id="{67CA5D85-8F32-44D0-8BA5-EF2D6DC76E68}"/>
              </a:ext>
            </a:extLst>
          </p:cNvPr>
          <p:cNvGrpSpPr/>
          <p:nvPr/>
        </p:nvGrpSpPr>
        <p:grpSpPr>
          <a:xfrm>
            <a:off x="6346563" y="2453146"/>
            <a:ext cx="1631066" cy="3947635"/>
            <a:chOff x="4693534" y="2453146"/>
            <a:chExt cx="1631066" cy="3947635"/>
          </a:xfrm>
        </p:grpSpPr>
        <p:pic>
          <p:nvPicPr>
            <p:cNvPr id="8" name="Picture 7" descr="A drawing of a cartoon character&#10;&#10;Description automatically generated">
              <a:extLst>
                <a:ext uri="{FF2B5EF4-FFF2-40B4-BE49-F238E27FC236}">
                  <a16:creationId xmlns:a16="http://schemas.microsoft.com/office/drawing/2014/main" xmlns="" id="{B7928568-7878-42BF-BEAB-AC8A3C4244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534" y="2453146"/>
              <a:ext cx="1631066" cy="3947635"/>
            </a:xfrm>
            <a:prstGeom prst="rect">
              <a:avLst/>
            </a:prstGeom>
          </p:spPr>
        </p:pic>
        <p:sp>
          <p:nvSpPr>
            <p:cNvPr id="12" name="Oval 11">
              <a:extLst>
                <a:ext uri="{FF2B5EF4-FFF2-40B4-BE49-F238E27FC236}">
                  <a16:creationId xmlns:a16="http://schemas.microsoft.com/office/drawing/2014/main" xmlns="" id="{9C264120-B980-43BB-979A-7436BDAF0BF4}"/>
                </a:ext>
              </a:extLst>
            </p:cNvPr>
            <p:cNvSpPr/>
            <p:nvPr/>
          </p:nvSpPr>
          <p:spPr>
            <a:xfrm>
              <a:off x="5364480" y="4369125"/>
              <a:ext cx="441960" cy="479295"/>
            </a:xfrm>
            <a:prstGeom prst="ellipse">
              <a:avLst/>
            </a:prstGeom>
            <a:solidFill>
              <a:srgbClr val="C0000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33">
            <a:extLst>
              <a:ext uri="{FF2B5EF4-FFF2-40B4-BE49-F238E27FC236}">
                <a16:creationId xmlns:a16="http://schemas.microsoft.com/office/drawing/2014/main" xmlns="" id="{9463513E-48A0-4D0D-97CD-3F586128DEC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18897088">
            <a:off x="6811398" y="4333131"/>
            <a:ext cx="751034" cy="485626"/>
          </a:xfrm>
          <a:prstGeom prst="rect">
            <a:avLst/>
          </a:prstGeom>
        </p:spPr>
      </p:pic>
      <p:pic>
        <p:nvPicPr>
          <p:cNvPr id="36" name="Picture 35">
            <a:extLst>
              <a:ext uri="{FF2B5EF4-FFF2-40B4-BE49-F238E27FC236}">
                <a16:creationId xmlns:a16="http://schemas.microsoft.com/office/drawing/2014/main" xmlns="" id="{7E2510AE-AE0C-4040-9566-E821B0FF989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2702912" flipH="1">
            <a:off x="6904603" y="4327965"/>
            <a:ext cx="751034" cy="485626"/>
          </a:xfrm>
          <a:prstGeom prst="rect">
            <a:avLst/>
          </a:prstGeom>
        </p:spPr>
      </p:pic>
      <p:grpSp>
        <p:nvGrpSpPr>
          <p:cNvPr id="10" name="Group 9">
            <a:extLst>
              <a:ext uri="{FF2B5EF4-FFF2-40B4-BE49-F238E27FC236}">
                <a16:creationId xmlns:a16="http://schemas.microsoft.com/office/drawing/2014/main" xmlns="" id="{EAD57262-B843-4858-AF72-6BB43699F744}"/>
              </a:ext>
            </a:extLst>
          </p:cNvPr>
          <p:cNvGrpSpPr/>
          <p:nvPr/>
        </p:nvGrpSpPr>
        <p:grpSpPr>
          <a:xfrm>
            <a:off x="201934" y="1725396"/>
            <a:ext cx="7039125" cy="622426"/>
            <a:chOff x="201934" y="1836844"/>
            <a:chExt cx="7486245" cy="951266"/>
          </a:xfrm>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Why Do We Have </a:t>
            </a:r>
            <a:br>
              <a:rPr lang="en-GB" dirty="0">
                <a:latin typeface="Twinkl" pitchFamily="2" charset="0"/>
              </a:rPr>
            </a:br>
            <a:r>
              <a:rPr lang="en-GB" dirty="0">
                <a:latin typeface="Twinkl" pitchFamily="2" charset="0"/>
              </a:rPr>
              <a:t>Stresses and Worries?</a:t>
            </a:r>
          </a:p>
        </p:txBody>
      </p:sp>
      <p:pic>
        <p:nvPicPr>
          <p:cNvPr id="3"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4176" y="7110336"/>
            <a:ext cx="864000" cy="864000"/>
          </a:xfrm>
          <a:prstGeom prst="rect">
            <a:avLst/>
          </a:prstGeom>
        </p:spPr>
      </p:pic>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342384"/>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547104"/>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Lots of different things can make you feel stressed or worried. </a:t>
            </a:r>
          </a:p>
        </p:txBody>
      </p:sp>
      <p:grpSp>
        <p:nvGrpSpPr>
          <p:cNvPr id="22" name="Group 21">
            <a:extLst>
              <a:ext uri="{FF2B5EF4-FFF2-40B4-BE49-F238E27FC236}">
                <a16:creationId xmlns:a16="http://schemas.microsoft.com/office/drawing/2014/main" xmlns="" id="{3C5B1A67-4EA7-4D1A-ADE3-CF292D05455B}"/>
              </a:ext>
            </a:extLst>
          </p:cNvPr>
          <p:cNvGrpSpPr/>
          <p:nvPr/>
        </p:nvGrpSpPr>
        <p:grpSpPr>
          <a:xfrm>
            <a:off x="3738038" y="2525545"/>
            <a:ext cx="3041783" cy="1818132"/>
            <a:chOff x="2899612" y="4776537"/>
            <a:chExt cx="2849412" cy="1109133"/>
          </a:xfrm>
        </p:grpSpPr>
        <p:sp>
          <p:nvSpPr>
            <p:cNvPr id="23" name="Speech Bubble: Rectangle with Corners Rounded 22">
              <a:extLst>
                <a:ext uri="{FF2B5EF4-FFF2-40B4-BE49-F238E27FC236}">
                  <a16:creationId xmlns:a16="http://schemas.microsoft.com/office/drawing/2014/main" xmlns="" id="{FEB94CAB-E4BA-4BB5-B966-0C7498E2F468}"/>
                </a:ext>
              </a:extLst>
            </p:cNvPr>
            <p:cNvSpPr/>
            <p:nvPr/>
          </p:nvSpPr>
          <p:spPr>
            <a:xfrm>
              <a:off x="2899612" y="4776537"/>
              <a:ext cx="2849411" cy="1109133"/>
            </a:xfrm>
            <a:prstGeom prst="wedgeRoundRectCallout">
              <a:avLst>
                <a:gd name="adj1" fmla="val -64081"/>
                <a:gd name="adj2" fmla="val -417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xmlns="" id="{3092E92A-2837-4159-9E6F-9768FD5084C3}"/>
                </a:ext>
              </a:extLst>
            </p:cNvPr>
            <p:cNvSpPr/>
            <p:nvPr/>
          </p:nvSpPr>
          <p:spPr>
            <a:xfrm>
              <a:off x="3105592" y="4910988"/>
              <a:ext cx="2643432" cy="788443"/>
            </a:xfrm>
            <a:prstGeom prst="rect">
              <a:avLst/>
            </a:prstGeom>
          </p:spPr>
          <p:txBody>
            <a:bodyPr wrap="square">
              <a:spAutoFit/>
            </a:bodyPr>
            <a:lstStyle/>
            <a:p>
              <a:pPr lvl="0">
                <a:lnSpc>
                  <a:spcPct val="90000"/>
                </a:lnSpc>
                <a:buClr>
                  <a:srgbClr val="1C1C1C"/>
                </a:buClr>
                <a:buSzPts val="1800"/>
              </a:pPr>
              <a:r>
                <a:rPr lang="en-GB" dirty="0"/>
                <a:t>This might be a feeling you have for a good reason, such as talking in your class assembly in front of the whole school.</a:t>
              </a:r>
            </a:p>
          </p:txBody>
        </p:sp>
      </p:grpSp>
      <p:grpSp>
        <p:nvGrpSpPr>
          <p:cNvPr id="27" name="Group 26">
            <a:extLst>
              <a:ext uri="{FF2B5EF4-FFF2-40B4-BE49-F238E27FC236}">
                <a16:creationId xmlns:a16="http://schemas.microsoft.com/office/drawing/2014/main" xmlns="" id="{0D1B5E93-7541-418C-9DBB-C4E931B19450}"/>
              </a:ext>
            </a:extLst>
          </p:cNvPr>
          <p:cNvGrpSpPr/>
          <p:nvPr/>
        </p:nvGrpSpPr>
        <p:grpSpPr>
          <a:xfrm>
            <a:off x="3536631" y="2577414"/>
            <a:ext cx="2716727" cy="2434003"/>
            <a:chOff x="2968644" y="4782214"/>
            <a:chExt cx="2743216" cy="1109133"/>
          </a:xfrm>
        </p:grpSpPr>
        <p:sp>
          <p:nvSpPr>
            <p:cNvPr id="28" name="Speech Bubble: Rectangle with Corners Rounded 27">
              <a:extLst>
                <a:ext uri="{FF2B5EF4-FFF2-40B4-BE49-F238E27FC236}">
                  <a16:creationId xmlns:a16="http://schemas.microsoft.com/office/drawing/2014/main" xmlns="" id="{7A44333C-4899-45F4-BB9D-55395C616A8B}"/>
                </a:ext>
              </a:extLst>
            </p:cNvPr>
            <p:cNvSpPr/>
            <p:nvPr/>
          </p:nvSpPr>
          <p:spPr>
            <a:xfrm>
              <a:off x="2968644" y="4782214"/>
              <a:ext cx="2743216" cy="1109133"/>
            </a:xfrm>
            <a:prstGeom prst="wedgeRoundRectCallout">
              <a:avLst>
                <a:gd name="adj1" fmla="val -59220"/>
                <a:gd name="adj2" fmla="val 33861"/>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41402EB0-F750-4FA2-A5A5-8FA1E66E3D18}"/>
                </a:ext>
              </a:extLst>
            </p:cNvPr>
            <p:cNvSpPr/>
            <p:nvPr/>
          </p:nvSpPr>
          <p:spPr>
            <a:xfrm>
              <a:off x="3105593" y="4868380"/>
              <a:ext cx="2397634" cy="950884"/>
            </a:xfrm>
            <a:prstGeom prst="rect">
              <a:avLst/>
            </a:prstGeom>
          </p:spPr>
          <p:txBody>
            <a:bodyPr wrap="square">
              <a:spAutoFit/>
            </a:bodyPr>
            <a:lstStyle/>
            <a:p>
              <a:pPr lvl="0">
                <a:lnSpc>
                  <a:spcPct val="90000"/>
                </a:lnSpc>
                <a:buClr>
                  <a:srgbClr val="1C1C1C"/>
                </a:buClr>
                <a:buSzPts val="1800"/>
              </a:pPr>
              <a:r>
                <a:rPr lang="en-GB" dirty="0"/>
                <a:t>Feeling stressed or worried at this time </a:t>
              </a:r>
              <a:br>
                <a:rPr lang="en-GB" dirty="0"/>
              </a:br>
              <a:r>
                <a:rPr lang="en-GB" dirty="0"/>
                <a:t>is similar to having ‘butterflies in your tummy’ and the feeling can help give you extra energy to get the job done well. </a:t>
              </a:r>
            </a:p>
          </p:txBody>
        </p:sp>
      </p:grpSp>
      <p:pic>
        <p:nvPicPr>
          <p:cNvPr id="33" name="Individual Work">
            <a:extLst>
              <a:ext uri="{FF2B5EF4-FFF2-40B4-BE49-F238E27FC236}">
                <a16:creationId xmlns:a16="http://schemas.microsoft.com/office/drawing/2014/main" xmlns="" id="{79E2111D-758F-4452-AE11-0941E25A5F59}"/>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685958" y="625199"/>
            <a:ext cx="864000" cy="864000"/>
          </a:xfrm>
          <a:prstGeom prst="rect">
            <a:avLst/>
          </a:prstGeom>
        </p:spPr>
      </p:pic>
      <p:pic>
        <p:nvPicPr>
          <p:cNvPr id="15" name="Picture 14" descr="A picture containing insect, black, monitor, computer&#10;&#10;Description automatically generated">
            <a:extLst>
              <a:ext uri="{FF2B5EF4-FFF2-40B4-BE49-F238E27FC236}">
                <a16:creationId xmlns:a16="http://schemas.microsoft.com/office/drawing/2014/main" xmlns="" id="{93CABAD5-4554-4DF8-8F98-2476B691373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73026" y="4343676"/>
            <a:ext cx="751034" cy="504744"/>
          </a:xfrm>
          <a:prstGeom prst="rect">
            <a:avLst/>
          </a:prstGeom>
        </p:spPr>
      </p:pic>
      <p:pic>
        <p:nvPicPr>
          <p:cNvPr id="19" name="Picture 18" descr="A picture containing table, shirt&#10;&#10;Description automatically generated">
            <a:extLst>
              <a:ext uri="{FF2B5EF4-FFF2-40B4-BE49-F238E27FC236}">
                <a16:creationId xmlns:a16="http://schemas.microsoft.com/office/drawing/2014/main" xmlns="" id="{C36F4F60-B081-4B18-B9F7-A24EF6D67E1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97065" y="2897464"/>
            <a:ext cx="673769" cy="1950956"/>
          </a:xfrm>
          <a:prstGeom prst="rect">
            <a:avLst/>
          </a:prstGeom>
        </p:spPr>
      </p:pic>
      <p:pic>
        <p:nvPicPr>
          <p:cNvPr id="21" name="Picture 20" descr="A picture containing room&#10;&#10;Description automatically generated">
            <a:extLst>
              <a:ext uri="{FF2B5EF4-FFF2-40B4-BE49-F238E27FC236}">
                <a16:creationId xmlns:a16="http://schemas.microsoft.com/office/drawing/2014/main" xmlns="" id="{F3A880AB-DDE1-4D5D-A816-378A5C3CD42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07500" y="2511403"/>
            <a:ext cx="6722743" cy="3995269"/>
          </a:xfrm>
          <a:prstGeom prst="rect">
            <a:avLst/>
          </a:prstGeom>
        </p:spPr>
      </p:pic>
      <p:pic>
        <p:nvPicPr>
          <p:cNvPr id="17" name="Picture 16">
            <a:extLst>
              <a:ext uri="{FF2B5EF4-FFF2-40B4-BE49-F238E27FC236}">
                <a16:creationId xmlns:a16="http://schemas.microsoft.com/office/drawing/2014/main" xmlns="" id="{63FF7E9D-C27A-48A5-9C1B-98019AE2431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0041" y="3142533"/>
            <a:ext cx="3208173" cy="3691136"/>
          </a:xfrm>
          <a:prstGeom prst="rect">
            <a:avLst/>
          </a:prstGeom>
        </p:spPr>
      </p:pic>
    </p:spTree>
    <p:extLst>
      <p:ext uri="{BB962C8B-B14F-4D97-AF65-F5344CB8AC3E}">
        <p14:creationId xmlns:p14="http://schemas.microsoft.com/office/powerpoint/2010/main" val="232447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par>
                                <p:cTn id="8" presetID="42"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1000"/>
                                        <p:tgtEl>
                                          <p:spTgt spid="19"/>
                                        </p:tgtEl>
                                      </p:cBhvr>
                                    </p:animEffect>
                                    <p:anim calcmode="lin" valueType="num">
                                      <p:cBhvr>
                                        <p:cTn id="11" dur="1000" fill="hold"/>
                                        <p:tgtEl>
                                          <p:spTgt spid="19"/>
                                        </p:tgtEl>
                                        <p:attrNameLst>
                                          <p:attrName>ppt_x</p:attrName>
                                        </p:attrNameLst>
                                      </p:cBhvr>
                                      <p:tavLst>
                                        <p:tav tm="0">
                                          <p:val>
                                            <p:strVal val="#ppt_x"/>
                                          </p:val>
                                        </p:tav>
                                        <p:tav tm="100000">
                                          <p:val>
                                            <p:strVal val="#ppt_x"/>
                                          </p:val>
                                        </p:tav>
                                      </p:tavLst>
                                    </p:anim>
                                    <p:anim calcmode="lin" valueType="num">
                                      <p:cBhvr>
                                        <p:cTn id="12" dur="1000" fill="hold"/>
                                        <p:tgtEl>
                                          <p:spTgt spid="19"/>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2"/>
                                        </p:tgtEl>
                                      </p:cBhvr>
                                    </p:animEffect>
                                    <p:set>
                                      <p:cBhvr>
                                        <p:cTn id="20" dur="1" fill="hold">
                                          <p:stCondLst>
                                            <p:cond delay="499"/>
                                          </p:stCondLst>
                                        </p:cTn>
                                        <p:tgtEl>
                                          <p:spTgt spid="22"/>
                                        </p:tgtEl>
                                        <p:attrNameLst>
                                          <p:attrName>style.visibility</p:attrName>
                                        </p:attrNameLst>
                                      </p:cBhvr>
                                      <p:to>
                                        <p:strVal val="hidden"/>
                                      </p:to>
                                    </p:set>
                                  </p:childTnLst>
                                </p:cTn>
                              </p:par>
                              <p:par>
                                <p:cTn id="21" presetID="42" presetClass="exit" presetSubtype="0" fill="hold" nodeType="withEffect">
                                  <p:stCondLst>
                                    <p:cond delay="0"/>
                                  </p:stCondLst>
                                  <p:childTnLst>
                                    <p:animEffect transition="out" filter="fade">
                                      <p:cBhvr>
                                        <p:cTn id="22" dur="1000"/>
                                        <p:tgtEl>
                                          <p:spTgt spid="21"/>
                                        </p:tgtEl>
                                      </p:cBhvr>
                                    </p:animEffect>
                                    <p:anim calcmode="lin" valueType="num">
                                      <p:cBhvr>
                                        <p:cTn id="23" dur="1000"/>
                                        <p:tgtEl>
                                          <p:spTgt spid="21"/>
                                        </p:tgtEl>
                                        <p:attrNameLst>
                                          <p:attrName>ppt_x</p:attrName>
                                        </p:attrNameLst>
                                      </p:cBhvr>
                                      <p:tavLst>
                                        <p:tav tm="0">
                                          <p:val>
                                            <p:strVal val="ppt_x"/>
                                          </p:val>
                                        </p:tav>
                                        <p:tav tm="100000">
                                          <p:val>
                                            <p:strVal val="ppt_x"/>
                                          </p:val>
                                        </p:tav>
                                      </p:tavLst>
                                    </p:anim>
                                    <p:anim calcmode="lin" valueType="num">
                                      <p:cBhvr>
                                        <p:cTn id="24" dur="1000"/>
                                        <p:tgtEl>
                                          <p:spTgt spid="21"/>
                                        </p:tgtEl>
                                        <p:attrNameLst>
                                          <p:attrName>ppt_y</p:attrName>
                                        </p:attrNameLst>
                                      </p:cBhvr>
                                      <p:tavLst>
                                        <p:tav tm="0">
                                          <p:val>
                                            <p:strVal val="ppt_y"/>
                                          </p:val>
                                        </p:tav>
                                        <p:tav tm="100000">
                                          <p:val>
                                            <p:strVal val="ppt_y+.1"/>
                                          </p:val>
                                        </p:tav>
                                      </p:tavLst>
                                    </p:anim>
                                    <p:set>
                                      <p:cBhvr>
                                        <p:cTn id="25" dur="1" fill="hold">
                                          <p:stCondLst>
                                            <p:cond delay="999"/>
                                          </p:stCondLst>
                                        </p:cTn>
                                        <p:tgtEl>
                                          <p:spTgt spid="21"/>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9"/>
                                        </p:tgtEl>
                                      </p:cBhvr>
                                    </p:animEffect>
                                    <p:set>
                                      <p:cBhvr>
                                        <p:cTn id="28" dur="1" fill="hold">
                                          <p:stCondLst>
                                            <p:cond delay="499"/>
                                          </p:stCondLst>
                                        </p:cTn>
                                        <p:tgtEl>
                                          <p:spTgt spid="19"/>
                                        </p:tgtEl>
                                        <p:attrNameLst>
                                          <p:attrName>style.visibility</p:attrName>
                                        </p:attrNameLst>
                                      </p:cBhvr>
                                      <p:to>
                                        <p:strVal val="hidden"/>
                                      </p:to>
                                    </p:set>
                                  </p:childTnLst>
                                </p:cTn>
                              </p:par>
                              <p:par>
                                <p:cTn id="29" presetID="22" presetClass="entr" presetSubtype="8"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wipe(left)">
                                      <p:cBhvr>
                                        <p:cTn id="31" dur="500"/>
                                        <p:tgtEl>
                                          <p:spTgt spid="27"/>
                                        </p:tgtEl>
                                      </p:cBhvr>
                                    </p:animEffect>
                                  </p:childTnLst>
                                </p:cTn>
                              </p:par>
                            </p:childTnLst>
                          </p:cTn>
                        </p:par>
                        <p:par>
                          <p:cTn id="32" fill="hold">
                            <p:stCondLst>
                              <p:cond delay="10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53" presetClass="entr" presetSubtype="16"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500" fill="hold"/>
                                        <p:tgtEl>
                                          <p:spTgt spid="15"/>
                                        </p:tgtEl>
                                        <p:attrNameLst>
                                          <p:attrName>ppt_w</p:attrName>
                                        </p:attrNameLst>
                                      </p:cBhvr>
                                      <p:tavLst>
                                        <p:tav tm="0">
                                          <p:val>
                                            <p:fltVal val="0"/>
                                          </p:val>
                                        </p:tav>
                                        <p:tav tm="100000">
                                          <p:val>
                                            <p:strVal val="#ppt_w"/>
                                          </p:val>
                                        </p:tav>
                                      </p:tavLst>
                                    </p:anim>
                                    <p:anim calcmode="lin" valueType="num">
                                      <p:cBhvr>
                                        <p:cTn id="42" dur="500" fill="hold"/>
                                        <p:tgtEl>
                                          <p:spTgt spid="15"/>
                                        </p:tgtEl>
                                        <p:attrNameLst>
                                          <p:attrName>ppt_h</p:attrName>
                                        </p:attrNameLst>
                                      </p:cBhvr>
                                      <p:tavLst>
                                        <p:tav tm="0">
                                          <p:val>
                                            <p:fltVal val="0"/>
                                          </p:val>
                                        </p:tav>
                                        <p:tav tm="100000">
                                          <p:val>
                                            <p:strVal val="#ppt_h"/>
                                          </p:val>
                                        </p:tav>
                                      </p:tavLst>
                                    </p:anim>
                                    <p:animEffect transition="in" filter="fade">
                                      <p:cBhvr>
                                        <p:cTn id="43" dur="500"/>
                                        <p:tgtEl>
                                          <p:spTgt spid="15"/>
                                        </p:tgtEl>
                                      </p:cBhvr>
                                    </p:animEffect>
                                  </p:childTnLst>
                                </p:cTn>
                              </p:par>
                              <p:par>
                                <p:cTn id="44" presetID="6" presetClass="emph" presetSubtype="0" repeatCount="indefinite" fill="hold" nodeType="withEffect">
                                  <p:stCondLst>
                                    <p:cond delay="0"/>
                                  </p:stCondLst>
                                  <p:endCondLst>
                                    <p:cond evt="onNext" delay="0">
                                      <p:tgtEl>
                                        <p:sldTgt/>
                                      </p:tgtEl>
                                    </p:cond>
                                  </p:endCondLst>
                                  <p:childTnLst>
                                    <p:animScale>
                                      <p:cBhvr>
                                        <p:cTn id="45" dur="2000" fill="hold"/>
                                        <p:tgtEl>
                                          <p:spTgt spid="15"/>
                                        </p:tgtEl>
                                      </p:cBhvr>
                                      <p:by x="25000" y="100000"/>
                                    </p:animScale>
                                  </p:childTnLst>
                                </p:cTn>
                              </p:par>
                              <p:par>
                                <p:cTn id="46" presetID="53" presetClass="entr" presetSubtype="16" fill="hold" nodeType="withEffect">
                                  <p:stCondLst>
                                    <p:cond delay="0"/>
                                  </p:stCondLst>
                                  <p:childTnLst>
                                    <p:set>
                                      <p:cBhvr>
                                        <p:cTn id="47" dur="1" fill="hold">
                                          <p:stCondLst>
                                            <p:cond delay="0"/>
                                          </p:stCondLst>
                                        </p:cTn>
                                        <p:tgtEl>
                                          <p:spTgt spid="34"/>
                                        </p:tgtEl>
                                        <p:attrNameLst>
                                          <p:attrName>style.visibility</p:attrName>
                                        </p:attrNameLst>
                                      </p:cBhvr>
                                      <p:to>
                                        <p:strVal val="visible"/>
                                      </p:to>
                                    </p:set>
                                    <p:anim calcmode="lin" valueType="num">
                                      <p:cBhvr>
                                        <p:cTn id="48" dur="500" fill="hold"/>
                                        <p:tgtEl>
                                          <p:spTgt spid="34"/>
                                        </p:tgtEl>
                                        <p:attrNameLst>
                                          <p:attrName>ppt_w</p:attrName>
                                        </p:attrNameLst>
                                      </p:cBhvr>
                                      <p:tavLst>
                                        <p:tav tm="0">
                                          <p:val>
                                            <p:fltVal val="0"/>
                                          </p:val>
                                        </p:tav>
                                        <p:tav tm="100000">
                                          <p:val>
                                            <p:strVal val="#ppt_w"/>
                                          </p:val>
                                        </p:tav>
                                      </p:tavLst>
                                    </p:anim>
                                    <p:anim calcmode="lin" valueType="num">
                                      <p:cBhvr>
                                        <p:cTn id="49" dur="500" fill="hold"/>
                                        <p:tgtEl>
                                          <p:spTgt spid="34"/>
                                        </p:tgtEl>
                                        <p:attrNameLst>
                                          <p:attrName>ppt_h</p:attrName>
                                        </p:attrNameLst>
                                      </p:cBhvr>
                                      <p:tavLst>
                                        <p:tav tm="0">
                                          <p:val>
                                            <p:fltVal val="0"/>
                                          </p:val>
                                        </p:tav>
                                        <p:tav tm="100000">
                                          <p:val>
                                            <p:strVal val="#ppt_h"/>
                                          </p:val>
                                        </p:tav>
                                      </p:tavLst>
                                    </p:anim>
                                    <p:animEffect transition="in" filter="fade">
                                      <p:cBhvr>
                                        <p:cTn id="50" dur="500"/>
                                        <p:tgtEl>
                                          <p:spTgt spid="34"/>
                                        </p:tgtEl>
                                      </p:cBhvr>
                                    </p:animEffect>
                                  </p:childTnLst>
                                </p:cTn>
                              </p:par>
                              <p:par>
                                <p:cTn id="51" presetID="6" presetClass="emph" presetSubtype="0" repeatCount="indefinite" fill="hold" nodeType="withEffect">
                                  <p:stCondLst>
                                    <p:cond delay="0"/>
                                  </p:stCondLst>
                                  <p:endCondLst>
                                    <p:cond evt="onNext" delay="0">
                                      <p:tgtEl>
                                        <p:sldTgt/>
                                      </p:tgtEl>
                                    </p:cond>
                                  </p:endCondLst>
                                  <p:childTnLst>
                                    <p:animScale>
                                      <p:cBhvr>
                                        <p:cTn id="52" dur="2000" fill="hold"/>
                                        <p:tgtEl>
                                          <p:spTgt spid="34"/>
                                        </p:tgtEl>
                                      </p:cBhvr>
                                      <p:by x="25000" y="100000"/>
                                    </p:animScale>
                                  </p:childTnLst>
                                </p:cTn>
                              </p:par>
                              <p:par>
                                <p:cTn id="53" presetID="60" presetClass="path" presetSubtype="0" accel="50000" decel="50000" fill="hold" nodeType="withEffect">
                                  <p:stCondLst>
                                    <p:cond delay="0"/>
                                  </p:stCondLst>
                                  <p:childTnLst>
                                    <p:animMotion origin="layout" path="M 2.5E-6 -0.00023 C -0.0217 0.0463 -0.0592 0.10532 -0.11962 0.07176 C -0.20695 0.025 -0.14323 -0.20857 -0.24705 -0.26551 C -0.34045 -0.3162 -0.35209 -0.08819 -0.44202 -0.13704 C -0.53507 -0.18796 -0.44132 -0.30602 -0.54202 -0.35995 C -0.63177 -0.40903 -0.61181 -0.28426 -0.69167 -0.32755 C -0.76962 -0.36898 -0.7066 -0.42199 -0.7757 -0.45926 C -0.81632 -0.48171 -0.82552 -0.46227 -0.83351 -0.44861 " pathEditMode="relative" rAng="1320000" ptsTypes="AAAAAAAA">
                                      <p:cBhvr>
                                        <p:cTn id="54" dur="2000" fill="hold"/>
                                        <p:tgtEl>
                                          <p:spTgt spid="34"/>
                                        </p:tgtEl>
                                        <p:attrNameLst>
                                          <p:attrName>ppt_x</p:attrName>
                                          <p:attrName>ppt_y</p:attrName>
                                        </p:attrNameLst>
                                      </p:cBhvr>
                                      <p:rCtr x="-41719" y="-22292"/>
                                    </p:animMotion>
                                  </p:childTnLst>
                                </p:cTn>
                              </p:par>
                              <p:par>
                                <p:cTn id="55" presetID="53" presetClass="entr" presetSubtype="16" fill="hold" nodeType="with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ppt_w</p:attrName>
                                        </p:attrNameLst>
                                      </p:cBhvr>
                                      <p:tavLst>
                                        <p:tav tm="0">
                                          <p:val>
                                            <p:fltVal val="0"/>
                                          </p:val>
                                        </p:tav>
                                        <p:tav tm="100000">
                                          <p:val>
                                            <p:strVal val="#ppt_w"/>
                                          </p:val>
                                        </p:tav>
                                      </p:tavLst>
                                    </p:anim>
                                    <p:anim calcmode="lin" valueType="num">
                                      <p:cBhvr>
                                        <p:cTn id="58" dur="500" fill="hold"/>
                                        <p:tgtEl>
                                          <p:spTgt spid="36"/>
                                        </p:tgtEl>
                                        <p:attrNameLst>
                                          <p:attrName>ppt_h</p:attrName>
                                        </p:attrNameLst>
                                      </p:cBhvr>
                                      <p:tavLst>
                                        <p:tav tm="0">
                                          <p:val>
                                            <p:fltVal val="0"/>
                                          </p:val>
                                        </p:tav>
                                        <p:tav tm="100000">
                                          <p:val>
                                            <p:strVal val="#ppt_h"/>
                                          </p:val>
                                        </p:tav>
                                      </p:tavLst>
                                    </p:anim>
                                    <p:animEffect transition="in" filter="fade">
                                      <p:cBhvr>
                                        <p:cTn id="59" dur="500"/>
                                        <p:tgtEl>
                                          <p:spTgt spid="36"/>
                                        </p:tgtEl>
                                      </p:cBhvr>
                                    </p:animEffect>
                                  </p:childTnLst>
                                </p:cTn>
                              </p:par>
                              <p:par>
                                <p:cTn id="60" presetID="6" presetClass="emph" presetSubtype="0" repeatCount="indefinite" fill="hold" nodeType="withEffect">
                                  <p:stCondLst>
                                    <p:cond delay="0"/>
                                  </p:stCondLst>
                                  <p:endCondLst>
                                    <p:cond evt="onNext" delay="0">
                                      <p:tgtEl>
                                        <p:sldTgt/>
                                      </p:tgtEl>
                                    </p:cond>
                                  </p:endCondLst>
                                  <p:childTnLst>
                                    <p:animScale>
                                      <p:cBhvr>
                                        <p:cTn id="61" dur="2000" fill="hold"/>
                                        <p:tgtEl>
                                          <p:spTgt spid="36"/>
                                        </p:tgtEl>
                                      </p:cBhvr>
                                      <p:by x="25000" y="100000"/>
                                    </p:animScale>
                                  </p:childTnLst>
                                </p:cTn>
                              </p:par>
                              <p:par>
                                <p:cTn id="62" presetID="60" presetClass="path" presetSubtype="0" accel="50000" decel="50000" fill="hold" nodeType="withEffect">
                                  <p:stCondLst>
                                    <p:cond delay="0"/>
                                  </p:stCondLst>
                                  <p:childTnLst>
                                    <p:animMotion origin="layout" path="M -0.00018 4.81481E-6 C 0.025 0.04305 0.06302 0.09791 0.09444 0.07083 C 0.14062 0.03263 0.04531 -0.18102 0.09913 -0.22778 C 0.14896 -0.26899 0.2092 -0.0632 0.25625 -0.10255 C 0.30521 -0.14468 0.21684 -0.25487 0.26996 -0.29931 C 0.31718 -0.33913 0.33298 -0.22801 0.375 -0.26297 C 0.41649 -0.29653 0.36302 -0.34746 0.39982 -0.37801 C 0.42083 -0.3963 0.43125 -0.37848 0.43958 -0.36575 " pathEditMode="relative" rAng="19680000" ptsTypes="AAAAAAAA">
                                      <p:cBhvr>
                                        <p:cTn id="63" dur="2000" fill="hold"/>
                                        <p:tgtEl>
                                          <p:spTgt spid="36"/>
                                        </p:tgtEl>
                                        <p:attrNameLst>
                                          <p:attrName>ppt_x</p:attrName>
                                          <p:attrName>ppt_y</p:attrName>
                                        </p:attrNameLst>
                                      </p:cBhvr>
                                      <p:rCtr x="22049" y="-181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Why Do We Have </a:t>
            </a:r>
            <a:br>
              <a:rPr lang="en-GB" dirty="0">
                <a:latin typeface="Twinkl" pitchFamily="2" charset="0"/>
              </a:rPr>
            </a:br>
            <a:r>
              <a:rPr lang="en-GB" dirty="0">
                <a:latin typeface="Twinkl" pitchFamily="2" charset="0"/>
              </a:rPr>
              <a:t>Stresses and Worries?</a:t>
            </a:r>
          </a:p>
        </p:txBody>
      </p:sp>
      <p:pic>
        <p:nvPicPr>
          <p:cNvPr id="3"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4176" y="7110336"/>
            <a:ext cx="864000" cy="864000"/>
          </a:xfrm>
          <a:prstGeom prst="rect">
            <a:avLst/>
          </a:prstGeom>
        </p:spPr>
      </p:pic>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01934" y="1729007"/>
            <a:ext cx="7787034" cy="1135553"/>
            <a:chOff x="201934" y="1519999"/>
            <a:chExt cx="7787034" cy="113555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4" y="2486108"/>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However, not all stresses and worries are good. If your stress or worry is happening each day or is about something that leaves you feeling sad, then it can make you feel a bit unwell</a:t>
              </a:r>
              <a:r>
                <a:rPr lang="en-GB" dirty="0" smtClean="0"/>
                <a:t>. This is what anxiety is.</a:t>
              </a:r>
              <a:endParaRPr lang="en-GB" dirty="0"/>
            </a:p>
          </p:txBody>
        </p:sp>
      </p:grpSp>
      <p:grpSp>
        <p:nvGrpSpPr>
          <p:cNvPr id="27" name="Group 26">
            <a:extLst>
              <a:ext uri="{FF2B5EF4-FFF2-40B4-BE49-F238E27FC236}">
                <a16:creationId xmlns:a16="http://schemas.microsoft.com/office/drawing/2014/main" xmlns="" id="{F189407C-169C-495D-AD72-0D2C37F52BF0}"/>
              </a:ext>
            </a:extLst>
          </p:cNvPr>
          <p:cNvGrpSpPr/>
          <p:nvPr/>
        </p:nvGrpSpPr>
        <p:grpSpPr>
          <a:xfrm>
            <a:off x="733189" y="3112940"/>
            <a:ext cx="4553264" cy="2469535"/>
            <a:chOff x="2037346" y="4988620"/>
            <a:chExt cx="2312753" cy="1535066"/>
          </a:xfrm>
        </p:grpSpPr>
        <p:sp>
          <p:nvSpPr>
            <p:cNvPr id="28" name="Speech Bubble: Rectangle with Corners Rounded 27">
              <a:extLst>
                <a:ext uri="{FF2B5EF4-FFF2-40B4-BE49-F238E27FC236}">
                  <a16:creationId xmlns:a16="http://schemas.microsoft.com/office/drawing/2014/main" xmlns="" id="{522A2B48-DDDC-4A3A-9370-E74A5B183C15}"/>
                </a:ext>
              </a:extLst>
            </p:cNvPr>
            <p:cNvSpPr/>
            <p:nvPr/>
          </p:nvSpPr>
          <p:spPr>
            <a:xfrm>
              <a:off x="2037346" y="4988620"/>
              <a:ext cx="2312753" cy="1535066"/>
            </a:xfrm>
            <a:prstGeom prst="wedgeRoundRectCallout">
              <a:avLst>
                <a:gd name="adj1" fmla="val 60614"/>
                <a:gd name="adj2" fmla="val 24592"/>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13CAA92D-C7CC-44B9-A928-A4E729DC8F9E}"/>
                </a:ext>
              </a:extLst>
            </p:cNvPr>
            <p:cNvSpPr/>
            <p:nvPr/>
          </p:nvSpPr>
          <p:spPr>
            <a:xfrm>
              <a:off x="2123323" y="5104416"/>
              <a:ext cx="2140798" cy="1297111"/>
            </a:xfrm>
            <a:prstGeom prst="rect">
              <a:avLst/>
            </a:prstGeom>
          </p:spPr>
          <p:txBody>
            <a:bodyPr wrap="square">
              <a:spAutoFit/>
            </a:bodyPr>
            <a:lstStyle/>
            <a:p>
              <a:pPr lvl="0">
                <a:lnSpc>
                  <a:spcPct val="90000"/>
                </a:lnSpc>
                <a:buClr>
                  <a:srgbClr val="1C1C1C"/>
                </a:buClr>
                <a:buSzPts val="1800"/>
              </a:pPr>
              <a:r>
                <a:rPr lang="en-GB" dirty="0"/>
                <a:t>You may also be having stresses or worries because you have too much happening in your life – being too busy can leave you feeling a bit unwell or ‘overwhelmed’. Even if all the things you are doing are fun things, it is important to have rest and relaxation time as well. </a:t>
              </a:r>
            </a:p>
          </p:txBody>
        </p:sp>
      </p:grpSp>
      <p:grpSp>
        <p:nvGrpSpPr>
          <p:cNvPr id="18" name="Group 17">
            <a:extLst>
              <a:ext uri="{FF2B5EF4-FFF2-40B4-BE49-F238E27FC236}">
                <a16:creationId xmlns:a16="http://schemas.microsoft.com/office/drawing/2014/main" xmlns="" id="{10363967-C0E2-493F-8438-D9F50D4668A3}"/>
              </a:ext>
            </a:extLst>
          </p:cNvPr>
          <p:cNvGrpSpPr/>
          <p:nvPr/>
        </p:nvGrpSpPr>
        <p:grpSpPr>
          <a:xfrm>
            <a:off x="1216929" y="3533725"/>
            <a:ext cx="4154159" cy="1658035"/>
            <a:chOff x="2899612" y="4776537"/>
            <a:chExt cx="3035346" cy="1109133"/>
          </a:xfrm>
        </p:grpSpPr>
        <p:sp>
          <p:nvSpPr>
            <p:cNvPr id="20" name="Speech Bubble: Rectangle with Corners Rounded 19">
              <a:extLst>
                <a:ext uri="{FF2B5EF4-FFF2-40B4-BE49-F238E27FC236}">
                  <a16:creationId xmlns:a16="http://schemas.microsoft.com/office/drawing/2014/main" xmlns="" id="{696218DC-FFD8-4073-A3FD-3ECB12704091}"/>
                </a:ext>
              </a:extLst>
            </p:cNvPr>
            <p:cNvSpPr/>
            <p:nvPr/>
          </p:nvSpPr>
          <p:spPr>
            <a:xfrm>
              <a:off x="2899612" y="4776537"/>
              <a:ext cx="3035346" cy="1109133"/>
            </a:xfrm>
            <a:prstGeom prst="wedgeRoundRectCallout">
              <a:avLst>
                <a:gd name="adj1" fmla="val 59314"/>
                <a:gd name="adj2" fmla="val 30752"/>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a:extLst>
                <a:ext uri="{FF2B5EF4-FFF2-40B4-BE49-F238E27FC236}">
                  <a16:creationId xmlns:a16="http://schemas.microsoft.com/office/drawing/2014/main" xmlns="" id="{1D6EEE8B-A0C1-4A36-BF11-9FF967DA60B8}"/>
                </a:ext>
              </a:extLst>
            </p:cNvPr>
            <p:cNvSpPr/>
            <p:nvPr/>
          </p:nvSpPr>
          <p:spPr>
            <a:xfrm>
              <a:off x="3105594" y="4910988"/>
              <a:ext cx="2829364" cy="895601"/>
            </a:xfrm>
            <a:prstGeom prst="rect">
              <a:avLst/>
            </a:prstGeom>
          </p:spPr>
          <p:txBody>
            <a:bodyPr wrap="square">
              <a:spAutoFit/>
            </a:bodyPr>
            <a:lstStyle/>
            <a:p>
              <a:pPr lvl="0">
                <a:lnSpc>
                  <a:spcPct val="90000"/>
                </a:lnSpc>
                <a:spcBef>
                  <a:spcPts val="1000"/>
                </a:spcBef>
                <a:buClr>
                  <a:srgbClr val="1C1C1C"/>
                </a:buClr>
                <a:buSzPts val="1800"/>
              </a:pPr>
              <a:r>
                <a:rPr lang="en-GB" dirty="0">
                  <a:solidFill>
                    <a:schemeClr val="dk1"/>
                  </a:solidFill>
                </a:rPr>
                <a:t>It is really important that we all have someone we can talk to if we have difficult feelings or that we have ideas of what to do if we are feeling this way. </a:t>
              </a:r>
              <a:endParaRPr lang="en-GB" dirty="0"/>
            </a:p>
          </p:txBody>
        </p:sp>
      </p:grpSp>
      <p:pic>
        <p:nvPicPr>
          <p:cNvPr id="21" name="Picture 20">
            <a:extLst>
              <a:ext uri="{FF2B5EF4-FFF2-40B4-BE49-F238E27FC236}">
                <a16:creationId xmlns:a16="http://schemas.microsoft.com/office/drawing/2014/main" xmlns="" id="{248A39D6-B958-48B5-9FBC-E1038EB2E7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7207" y="3153875"/>
            <a:ext cx="3208173" cy="3691136"/>
          </a:xfrm>
          <a:prstGeom prst="rect">
            <a:avLst/>
          </a:prstGeom>
        </p:spPr>
      </p:pic>
    </p:spTree>
    <p:extLst>
      <p:ext uri="{BB962C8B-B14F-4D97-AF65-F5344CB8AC3E}">
        <p14:creationId xmlns:p14="http://schemas.microsoft.com/office/powerpoint/2010/main" val="361578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righ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right)">
                                      <p:cBhvr>
                                        <p:cTn id="1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Why Do We Have </a:t>
            </a:r>
            <a:br>
              <a:rPr lang="en-GB" dirty="0">
                <a:latin typeface="Twinkl" pitchFamily="2" charset="0"/>
              </a:rPr>
            </a:br>
            <a:r>
              <a:rPr lang="en-GB" dirty="0">
                <a:latin typeface="Twinkl" pitchFamily="2" charset="0"/>
              </a:rPr>
              <a:t>Stresses and Worries?</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01934" y="1729007"/>
            <a:ext cx="7787034" cy="1135553"/>
            <a:chOff x="201934" y="1519999"/>
            <a:chExt cx="7787034" cy="113555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4" y="2486108"/>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However, not all stresses and worries are good. If your stress or worry is happening each day or is about something that leaves you feeling sad, then it can make you feel a bit unwell.</a:t>
              </a:r>
            </a:p>
          </p:txBody>
        </p:sp>
      </p:grpSp>
      <p:grpSp>
        <p:nvGrpSpPr>
          <p:cNvPr id="27" name="Group 26">
            <a:extLst>
              <a:ext uri="{FF2B5EF4-FFF2-40B4-BE49-F238E27FC236}">
                <a16:creationId xmlns:a16="http://schemas.microsoft.com/office/drawing/2014/main" xmlns="" id="{F189407C-169C-495D-AD72-0D2C37F52BF0}"/>
              </a:ext>
            </a:extLst>
          </p:cNvPr>
          <p:cNvGrpSpPr/>
          <p:nvPr/>
        </p:nvGrpSpPr>
        <p:grpSpPr>
          <a:xfrm>
            <a:off x="713314" y="2830337"/>
            <a:ext cx="2718331" cy="1921711"/>
            <a:chOff x="2899612" y="4776537"/>
            <a:chExt cx="3326962" cy="1109133"/>
          </a:xfrm>
        </p:grpSpPr>
        <p:sp>
          <p:nvSpPr>
            <p:cNvPr id="28" name="Speech Bubble: Rectangle with Corners Rounded 27">
              <a:extLst>
                <a:ext uri="{FF2B5EF4-FFF2-40B4-BE49-F238E27FC236}">
                  <a16:creationId xmlns:a16="http://schemas.microsoft.com/office/drawing/2014/main" xmlns="" id="{522A2B48-DDDC-4A3A-9370-E74A5B183C15}"/>
                </a:ext>
              </a:extLst>
            </p:cNvPr>
            <p:cNvSpPr/>
            <p:nvPr/>
          </p:nvSpPr>
          <p:spPr>
            <a:xfrm>
              <a:off x="2899612" y="4776537"/>
              <a:ext cx="3326962" cy="1109133"/>
            </a:xfrm>
            <a:prstGeom prst="wedgeRoundRectCallout">
              <a:avLst>
                <a:gd name="adj1" fmla="val 71658"/>
                <a:gd name="adj2" fmla="val -13065"/>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13CAA92D-C7CC-44B9-A928-A4E729DC8F9E}"/>
                </a:ext>
              </a:extLst>
            </p:cNvPr>
            <p:cNvSpPr/>
            <p:nvPr/>
          </p:nvSpPr>
          <p:spPr>
            <a:xfrm>
              <a:off x="3105593" y="4910988"/>
              <a:ext cx="3035346" cy="522288"/>
            </a:xfrm>
            <a:prstGeom prst="rect">
              <a:avLst/>
            </a:prstGeom>
          </p:spPr>
          <p:txBody>
            <a:bodyPr wrap="square">
              <a:spAutoFit/>
            </a:bodyPr>
            <a:lstStyle/>
            <a:p>
              <a:pPr lvl="0">
                <a:lnSpc>
                  <a:spcPct val="90000"/>
                </a:lnSpc>
                <a:buClr>
                  <a:srgbClr val="1C1C1C"/>
                </a:buClr>
                <a:buSzPts val="1800"/>
              </a:pPr>
              <a:r>
                <a:rPr lang="en-GB" dirty="0"/>
                <a:t>Knowing that this feeling is stress or worry can help you to begin to work through the feelings and get help with them. </a:t>
              </a:r>
            </a:p>
          </p:txBody>
        </p:sp>
      </p:grpSp>
      <p:grpSp>
        <p:nvGrpSpPr>
          <p:cNvPr id="18" name="Group 17">
            <a:extLst>
              <a:ext uri="{FF2B5EF4-FFF2-40B4-BE49-F238E27FC236}">
                <a16:creationId xmlns:a16="http://schemas.microsoft.com/office/drawing/2014/main" xmlns="" id="{10363967-C0E2-493F-8438-D9F50D4668A3}"/>
              </a:ext>
            </a:extLst>
          </p:cNvPr>
          <p:cNvGrpSpPr/>
          <p:nvPr/>
        </p:nvGrpSpPr>
        <p:grpSpPr>
          <a:xfrm>
            <a:off x="5682084" y="4648418"/>
            <a:ext cx="2748602" cy="1584383"/>
            <a:chOff x="2899612" y="4776537"/>
            <a:chExt cx="3326962" cy="1109133"/>
          </a:xfrm>
        </p:grpSpPr>
        <p:sp>
          <p:nvSpPr>
            <p:cNvPr id="20" name="Speech Bubble: Rectangle with Corners Rounded 19">
              <a:extLst>
                <a:ext uri="{FF2B5EF4-FFF2-40B4-BE49-F238E27FC236}">
                  <a16:creationId xmlns:a16="http://schemas.microsoft.com/office/drawing/2014/main" xmlns="" id="{696218DC-FFD8-4073-A3FD-3ECB12704091}"/>
                </a:ext>
              </a:extLst>
            </p:cNvPr>
            <p:cNvSpPr/>
            <p:nvPr/>
          </p:nvSpPr>
          <p:spPr>
            <a:xfrm>
              <a:off x="2899612" y="4776537"/>
              <a:ext cx="3326962" cy="1109133"/>
            </a:xfrm>
            <a:prstGeom prst="wedgeRoundRectCallout">
              <a:avLst>
                <a:gd name="adj1" fmla="val -64447"/>
                <a:gd name="adj2" fmla="val -37789"/>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a:extLst>
                <a:ext uri="{FF2B5EF4-FFF2-40B4-BE49-F238E27FC236}">
                  <a16:creationId xmlns:a16="http://schemas.microsoft.com/office/drawing/2014/main" xmlns="" id="{1D6EEE8B-A0C1-4A36-BF11-9FF967DA60B8}"/>
                </a:ext>
              </a:extLst>
            </p:cNvPr>
            <p:cNvSpPr/>
            <p:nvPr/>
          </p:nvSpPr>
          <p:spPr>
            <a:xfrm>
              <a:off x="3105593" y="4910988"/>
              <a:ext cx="3035346" cy="642930"/>
            </a:xfrm>
            <a:prstGeom prst="rect">
              <a:avLst/>
            </a:prstGeom>
          </p:spPr>
          <p:txBody>
            <a:bodyPr wrap="square">
              <a:spAutoFit/>
            </a:bodyPr>
            <a:lstStyle/>
            <a:p>
              <a:pPr lvl="0">
                <a:lnSpc>
                  <a:spcPct val="90000"/>
                </a:lnSpc>
                <a:buClr>
                  <a:srgbClr val="1C1C1C"/>
                </a:buClr>
                <a:buSzPts val="1800"/>
              </a:pPr>
              <a:r>
                <a:rPr lang="en-GB" dirty="0"/>
                <a:t>If your stresses and worries are making you feel sad, it is important to talk to a grown-up you trust.</a:t>
              </a:r>
            </a:p>
          </p:txBody>
        </p:sp>
      </p:grpSp>
      <p:pic>
        <p:nvPicPr>
          <p:cNvPr id="21" name="Picture 20">
            <a:extLst>
              <a:ext uri="{FF2B5EF4-FFF2-40B4-BE49-F238E27FC236}">
                <a16:creationId xmlns:a16="http://schemas.microsoft.com/office/drawing/2014/main" xmlns="" id="{F2490F29-50C1-498C-9082-C56B555C18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302339" y="2813165"/>
            <a:ext cx="4849398" cy="4044835"/>
          </a:xfrm>
          <a:prstGeom prst="rect">
            <a:avLst/>
          </a:prstGeom>
        </p:spPr>
      </p:pic>
    </p:spTree>
    <p:extLst>
      <p:ext uri="{BB962C8B-B14F-4D97-AF65-F5344CB8AC3E}">
        <p14:creationId xmlns:p14="http://schemas.microsoft.com/office/powerpoint/2010/main" val="232408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900" decel="100000" fill="hold"/>
                                        <p:tgtEl>
                                          <p:spTgt spid="2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right)">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10;&#10;Description automatically generated">
            <a:extLst>
              <a:ext uri="{FF2B5EF4-FFF2-40B4-BE49-F238E27FC236}">
                <a16:creationId xmlns:a16="http://schemas.microsoft.com/office/drawing/2014/main" xmlns="" id="{F5381350-610C-4B32-AAFE-EEB668002FA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765" y="1473267"/>
            <a:ext cx="9144000" cy="5178895"/>
          </a:xfrm>
          <a:prstGeom prst="rect">
            <a:avLst/>
          </a:prstGeom>
        </p:spPr>
      </p:pic>
      <p:grpSp>
        <p:nvGrpSpPr>
          <p:cNvPr id="12" name="Group 11">
            <a:extLst>
              <a:ext uri="{FF2B5EF4-FFF2-40B4-BE49-F238E27FC236}">
                <a16:creationId xmlns:a16="http://schemas.microsoft.com/office/drawing/2014/main" xmlns="" id="{EB43FE89-1CD8-45CA-BEC5-370E7D8560F8}"/>
              </a:ext>
            </a:extLst>
          </p:cNvPr>
          <p:cNvGrpSpPr/>
          <p:nvPr/>
        </p:nvGrpSpPr>
        <p:grpSpPr>
          <a:xfrm>
            <a:off x="1462043" y="2065686"/>
            <a:ext cx="5707834" cy="4032783"/>
            <a:chOff x="1462043" y="2065686"/>
            <a:chExt cx="5707834" cy="4032783"/>
          </a:xfrm>
        </p:grpSpPr>
        <p:grpSp>
          <p:nvGrpSpPr>
            <p:cNvPr id="11" name="Group 10">
              <a:extLst>
                <a:ext uri="{FF2B5EF4-FFF2-40B4-BE49-F238E27FC236}">
                  <a16:creationId xmlns:a16="http://schemas.microsoft.com/office/drawing/2014/main" xmlns="" id="{E9439C58-6623-42F0-B1A0-2A2E96BE9CB7}"/>
                </a:ext>
              </a:extLst>
            </p:cNvPr>
            <p:cNvGrpSpPr/>
            <p:nvPr/>
          </p:nvGrpSpPr>
          <p:grpSpPr>
            <a:xfrm>
              <a:off x="1462043" y="2065686"/>
              <a:ext cx="4557910" cy="2565315"/>
              <a:chOff x="1462043" y="2065686"/>
              <a:chExt cx="4557910" cy="2565315"/>
            </a:xfrm>
          </p:grpSpPr>
          <p:grpSp>
            <p:nvGrpSpPr>
              <p:cNvPr id="9" name="Group 8">
                <a:extLst>
                  <a:ext uri="{FF2B5EF4-FFF2-40B4-BE49-F238E27FC236}">
                    <a16:creationId xmlns:a16="http://schemas.microsoft.com/office/drawing/2014/main" xmlns="" id="{59606702-FC25-4894-B148-1FBC83C5D7CE}"/>
                  </a:ext>
                </a:extLst>
              </p:cNvPr>
              <p:cNvGrpSpPr/>
              <p:nvPr/>
            </p:nvGrpSpPr>
            <p:grpSpPr>
              <a:xfrm>
                <a:off x="2929066" y="2065686"/>
                <a:ext cx="1779754" cy="1754428"/>
                <a:chOff x="2929066" y="2065686"/>
                <a:chExt cx="1779754" cy="1754428"/>
              </a:xfrm>
            </p:grpSpPr>
            <p:pic>
              <p:nvPicPr>
                <p:cNvPr id="8" name="Graphic 7" descr="Water">
                  <a:extLst>
                    <a:ext uri="{FF2B5EF4-FFF2-40B4-BE49-F238E27FC236}">
                      <a16:creationId xmlns:a16="http://schemas.microsoft.com/office/drawing/2014/main" xmlns="" id="{62C4E3CE-B590-4B0B-AD2C-A0DDA7B3856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4097532" y="2460542"/>
                  <a:ext cx="611288" cy="611288"/>
                </a:xfrm>
                <a:prstGeom prst="rect">
                  <a:avLst/>
                </a:prstGeom>
              </p:spPr>
            </p:pic>
            <p:pic>
              <p:nvPicPr>
                <p:cNvPr id="38" name="Graphic 37" descr="Water">
                  <a:extLst>
                    <a:ext uri="{FF2B5EF4-FFF2-40B4-BE49-F238E27FC236}">
                      <a16:creationId xmlns:a16="http://schemas.microsoft.com/office/drawing/2014/main" xmlns="" id="{A4FCC6F9-B2B4-4452-9543-D9D44ED6312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449867" y="2065686"/>
                  <a:ext cx="914400" cy="914400"/>
                </a:xfrm>
                <a:prstGeom prst="rect">
                  <a:avLst/>
                </a:prstGeom>
              </p:spPr>
            </p:pic>
            <p:pic>
              <p:nvPicPr>
                <p:cNvPr id="39" name="Graphic 38" descr="Water">
                  <a:extLst>
                    <a:ext uri="{FF2B5EF4-FFF2-40B4-BE49-F238E27FC236}">
                      <a16:creationId xmlns:a16="http://schemas.microsoft.com/office/drawing/2014/main" xmlns="" id="{21009B2A-395B-4251-8082-DF1BCA4E39F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929066" y="2663823"/>
                  <a:ext cx="1156291" cy="1156291"/>
                </a:xfrm>
                <a:prstGeom prst="rect">
                  <a:avLst/>
                </a:prstGeom>
              </p:spPr>
            </p:pic>
          </p:grpSp>
          <p:grpSp>
            <p:nvGrpSpPr>
              <p:cNvPr id="40" name="Group 39">
                <a:extLst>
                  <a:ext uri="{FF2B5EF4-FFF2-40B4-BE49-F238E27FC236}">
                    <a16:creationId xmlns:a16="http://schemas.microsoft.com/office/drawing/2014/main" xmlns="" id="{A32A0025-CAF9-48E6-81D4-E3D4CBD2FE55}"/>
                  </a:ext>
                </a:extLst>
              </p:cNvPr>
              <p:cNvGrpSpPr/>
              <p:nvPr/>
            </p:nvGrpSpPr>
            <p:grpSpPr>
              <a:xfrm>
                <a:off x="1462043" y="2357398"/>
                <a:ext cx="1779754" cy="1754428"/>
                <a:chOff x="2929066" y="2065686"/>
                <a:chExt cx="1779754" cy="1754428"/>
              </a:xfrm>
            </p:grpSpPr>
            <p:pic>
              <p:nvPicPr>
                <p:cNvPr id="41" name="Graphic 40" descr="Water">
                  <a:extLst>
                    <a:ext uri="{FF2B5EF4-FFF2-40B4-BE49-F238E27FC236}">
                      <a16:creationId xmlns:a16="http://schemas.microsoft.com/office/drawing/2014/main" xmlns="" id="{38D8E624-6BF0-4CF4-A010-D91695BE4C0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097532" y="2460542"/>
                  <a:ext cx="611288" cy="611288"/>
                </a:xfrm>
                <a:prstGeom prst="rect">
                  <a:avLst/>
                </a:prstGeom>
              </p:spPr>
            </p:pic>
            <p:pic>
              <p:nvPicPr>
                <p:cNvPr id="42" name="Graphic 41" descr="Water">
                  <a:extLst>
                    <a:ext uri="{FF2B5EF4-FFF2-40B4-BE49-F238E27FC236}">
                      <a16:creationId xmlns:a16="http://schemas.microsoft.com/office/drawing/2014/main" xmlns="" id="{D84FE322-C8F8-4517-AF7C-5B9E88707C29}"/>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449867" y="2065686"/>
                  <a:ext cx="914400" cy="914400"/>
                </a:xfrm>
                <a:prstGeom prst="rect">
                  <a:avLst/>
                </a:prstGeom>
              </p:spPr>
            </p:pic>
            <p:pic>
              <p:nvPicPr>
                <p:cNvPr id="43" name="Graphic 42" descr="Water">
                  <a:extLst>
                    <a:ext uri="{FF2B5EF4-FFF2-40B4-BE49-F238E27FC236}">
                      <a16:creationId xmlns:a16="http://schemas.microsoft.com/office/drawing/2014/main" xmlns="" id="{61146DB2-73BC-445D-BAB0-65A53CDBD0D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929066" y="2663823"/>
                  <a:ext cx="1156291" cy="1156291"/>
                </a:xfrm>
                <a:prstGeom prst="rect">
                  <a:avLst/>
                </a:prstGeom>
              </p:spPr>
            </p:pic>
          </p:grpSp>
          <p:grpSp>
            <p:nvGrpSpPr>
              <p:cNvPr id="44" name="Group 43">
                <a:extLst>
                  <a:ext uri="{FF2B5EF4-FFF2-40B4-BE49-F238E27FC236}">
                    <a16:creationId xmlns:a16="http://schemas.microsoft.com/office/drawing/2014/main" xmlns="" id="{CBC46914-AFB3-4A4E-AA17-3D251C11EBA6}"/>
                  </a:ext>
                </a:extLst>
              </p:cNvPr>
              <p:cNvGrpSpPr/>
              <p:nvPr/>
            </p:nvGrpSpPr>
            <p:grpSpPr>
              <a:xfrm>
                <a:off x="3786871" y="2638353"/>
                <a:ext cx="1779754" cy="1754428"/>
                <a:chOff x="2929066" y="2065686"/>
                <a:chExt cx="1779754" cy="1754428"/>
              </a:xfrm>
            </p:grpSpPr>
            <p:pic>
              <p:nvPicPr>
                <p:cNvPr id="45" name="Graphic 44" descr="Water">
                  <a:extLst>
                    <a:ext uri="{FF2B5EF4-FFF2-40B4-BE49-F238E27FC236}">
                      <a16:creationId xmlns:a16="http://schemas.microsoft.com/office/drawing/2014/main" xmlns="" id="{DA9184DE-34D6-4CCE-8625-5FE8A300CA6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097532" y="2460542"/>
                  <a:ext cx="611288" cy="611288"/>
                </a:xfrm>
                <a:prstGeom prst="rect">
                  <a:avLst/>
                </a:prstGeom>
              </p:spPr>
            </p:pic>
            <p:pic>
              <p:nvPicPr>
                <p:cNvPr id="46" name="Graphic 45" descr="Water">
                  <a:extLst>
                    <a:ext uri="{FF2B5EF4-FFF2-40B4-BE49-F238E27FC236}">
                      <a16:creationId xmlns:a16="http://schemas.microsoft.com/office/drawing/2014/main" xmlns="" id="{2608BECB-30E5-4E5E-A3C1-9A5C2C3DD71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449867" y="2065686"/>
                  <a:ext cx="914400" cy="914400"/>
                </a:xfrm>
                <a:prstGeom prst="rect">
                  <a:avLst/>
                </a:prstGeom>
              </p:spPr>
            </p:pic>
            <p:pic>
              <p:nvPicPr>
                <p:cNvPr id="47" name="Graphic 46" descr="Water">
                  <a:extLst>
                    <a:ext uri="{FF2B5EF4-FFF2-40B4-BE49-F238E27FC236}">
                      <a16:creationId xmlns:a16="http://schemas.microsoft.com/office/drawing/2014/main" xmlns="" id="{A63949F9-E8DF-496F-A324-24F005A728A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929066" y="2663823"/>
                  <a:ext cx="1156291" cy="1156291"/>
                </a:xfrm>
                <a:prstGeom prst="rect">
                  <a:avLst/>
                </a:prstGeom>
              </p:spPr>
            </p:pic>
          </p:grpSp>
          <p:grpSp>
            <p:nvGrpSpPr>
              <p:cNvPr id="48" name="Group 47">
                <a:extLst>
                  <a:ext uri="{FF2B5EF4-FFF2-40B4-BE49-F238E27FC236}">
                    <a16:creationId xmlns:a16="http://schemas.microsoft.com/office/drawing/2014/main" xmlns="" id="{BAEDBA6A-3804-4BF2-89B4-FEFD60ECE739}"/>
                  </a:ext>
                </a:extLst>
              </p:cNvPr>
              <p:cNvGrpSpPr/>
              <p:nvPr/>
            </p:nvGrpSpPr>
            <p:grpSpPr>
              <a:xfrm flipH="1">
                <a:off x="4913088" y="2172573"/>
                <a:ext cx="1106865" cy="1091114"/>
                <a:chOff x="2929066" y="2065686"/>
                <a:chExt cx="1779754" cy="1754428"/>
              </a:xfrm>
            </p:grpSpPr>
            <p:pic>
              <p:nvPicPr>
                <p:cNvPr id="49" name="Graphic 48" descr="Water">
                  <a:extLst>
                    <a:ext uri="{FF2B5EF4-FFF2-40B4-BE49-F238E27FC236}">
                      <a16:creationId xmlns:a16="http://schemas.microsoft.com/office/drawing/2014/main" xmlns="" id="{77048307-C71C-406B-A4DB-988EC45C46AF}"/>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50" name="Graphic 49" descr="Water">
                  <a:extLst>
                    <a:ext uri="{FF2B5EF4-FFF2-40B4-BE49-F238E27FC236}">
                      <a16:creationId xmlns:a16="http://schemas.microsoft.com/office/drawing/2014/main" xmlns="" id="{4DEA96F7-E3B5-4957-BAA9-D0D6F51A289E}"/>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3449867" y="2065686"/>
                  <a:ext cx="914400" cy="914400"/>
                </a:xfrm>
                <a:prstGeom prst="rect">
                  <a:avLst/>
                </a:prstGeom>
              </p:spPr>
            </p:pic>
            <p:pic>
              <p:nvPicPr>
                <p:cNvPr id="51" name="Graphic 50" descr="Water">
                  <a:extLst>
                    <a:ext uri="{FF2B5EF4-FFF2-40B4-BE49-F238E27FC236}">
                      <a16:creationId xmlns:a16="http://schemas.microsoft.com/office/drawing/2014/main" xmlns="" id="{30B1524D-D0D1-40D7-87E8-944CE3AEEDF3}"/>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2929066" y="2663823"/>
                  <a:ext cx="1156291" cy="1156291"/>
                </a:xfrm>
                <a:prstGeom prst="rect">
                  <a:avLst/>
                </a:prstGeom>
              </p:spPr>
            </p:pic>
          </p:grpSp>
          <p:grpSp>
            <p:nvGrpSpPr>
              <p:cNvPr id="52" name="Group 51">
                <a:extLst>
                  <a:ext uri="{FF2B5EF4-FFF2-40B4-BE49-F238E27FC236}">
                    <a16:creationId xmlns:a16="http://schemas.microsoft.com/office/drawing/2014/main" xmlns="" id="{94DBAF8D-4C25-4A7C-98A4-AB0D4DBC01CA}"/>
                  </a:ext>
                </a:extLst>
              </p:cNvPr>
              <p:cNvGrpSpPr/>
              <p:nvPr/>
            </p:nvGrpSpPr>
            <p:grpSpPr>
              <a:xfrm>
                <a:off x="2234526" y="3539887"/>
                <a:ext cx="1106865" cy="1091114"/>
                <a:chOff x="2929066" y="2065686"/>
                <a:chExt cx="1779754" cy="1754428"/>
              </a:xfrm>
            </p:grpSpPr>
            <p:pic>
              <p:nvPicPr>
                <p:cNvPr id="53" name="Graphic 52" descr="Water">
                  <a:extLst>
                    <a:ext uri="{FF2B5EF4-FFF2-40B4-BE49-F238E27FC236}">
                      <a16:creationId xmlns:a16="http://schemas.microsoft.com/office/drawing/2014/main" xmlns="" id="{F35AEE9D-268C-4F6B-B933-D798B2464323}"/>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54" name="Graphic 53" descr="Water">
                  <a:extLst>
                    <a:ext uri="{FF2B5EF4-FFF2-40B4-BE49-F238E27FC236}">
                      <a16:creationId xmlns:a16="http://schemas.microsoft.com/office/drawing/2014/main" xmlns="" id="{ECCE83D6-665D-42D2-9136-049903E84AE0}"/>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3449867" y="2065686"/>
                  <a:ext cx="914400" cy="914400"/>
                </a:xfrm>
                <a:prstGeom prst="rect">
                  <a:avLst/>
                </a:prstGeom>
              </p:spPr>
            </p:pic>
            <p:pic>
              <p:nvPicPr>
                <p:cNvPr id="55" name="Graphic 54" descr="Water">
                  <a:extLst>
                    <a:ext uri="{FF2B5EF4-FFF2-40B4-BE49-F238E27FC236}">
                      <a16:creationId xmlns:a16="http://schemas.microsoft.com/office/drawing/2014/main" xmlns="" id="{69EA8A11-2D78-4B91-93CD-09119D76D23C}"/>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2929066" y="2663823"/>
                  <a:ext cx="1156291" cy="1156291"/>
                </a:xfrm>
                <a:prstGeom prst="rect">
                  <a:avLst/>
                </a:prstGeom>
              </p:spPr>
            </p:pic>
          </p:grpSp>
        </p:grpSp>
        <p:grpSp>
          <p:nvGrpSpPr>
            <p:cNvPr id="56" name="Group 55">
              <a:extLst>
                <a:ext uri="{FF2B5EF4-FFF2-40B4-BE49-F238E27FC236}">
                  <a16:creationId xmlns:a16="http://schemas.microsoft.com/office/drawing/2014/main" xmlns="" id="{7198A23E-B1F2-40AC-AECA-4F31D09F7FB1}"/>
                </a:ext>
              </a:extLst>
            </p:cNvPr>
            <p:cNvGrpSpPr/>
            <p:nvPr/>
          </p:nvGrpSpPr>
          <p:grpSpPr>
            <a:xfrm>
              <a:off x="2611967" y="3533154"/>
              <a:ext cx="4557910" cy="2565315"/>
              <a:chOff x="1462043" y="2065686"/>
              <a:chExt cx="4557910" cy="2565315"/>
            </a:xfrm>
          </p:grpSpPr>
          <p:grpSp>
            <p:nvGrpSpPr>
              <p:cNvPr id="57" name="Group 56">
                <a:extLst>
                  <a:ext uri="{FF2B5EF4-FFF2-40B4-BE49-F238E27FC236}">
                    <a16:creationId xmlns:a16="http://schemas.microsoft.com/office/drawing/2014/main" xmlns="" id="{E16FA237-C2F1-4FA9-9C1C-580C9913DA59}"/>
                  </a:ext>
                </a:extLst>
              </p:cNvPr>
              <p:cNvGrpSpPr/>
              <p:nvPr/>
            </p:nvGrpSpPr>
            <p:grpSpPr>
              <a:xfrm>
                <a:off x="2929066" y="2065686"/>
                <a:ext cx="1779754" cy="1754428"/>
                <a:chOff x="2929066" y="2065686"/>
                <a:chExt cx="1779754" cy="1754428"/>
              </a:xfrm>
            </p:grpSpPr>
            <p:pic>
              <p:nvPicPr>
                <p:cNvPr id="74" name="Graphic 73" descr="Water">
                  <a:extLst>
                    <a:ext uri="{FF2B5EF4-FFF2-40B4-BE49-F238E27FC236}">
                      <a16:creationId xmlns:a16="http://schemas.microsoft.com/office/drawing/2014/main" xmlns="" id="{126EC6AA-8D97-4ACA-AD81-A3671ADE184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097532" y="2460542"/>
                  <a:ext cx="611288" cy="611288"/>
                </a:xfrm>
                <a:prstGeom prst="rect">
                  <a:avLst/>
                </a:prstGeom>
              </p:spPr>
            </p:pic>
            <p:pic>
              <p:nvPicPr>
                <p:cNvPr id="75" name="Graphic 74" descr="Water">
                  <a:extLst>
                    <a:ext uri="{FF2B5EF4-FFF2-40B4-BE49-F238E27FC236}">
                      <a16:creationId xmlns:a16="http://schemas.microsoft.com/office/drawing/2014/main" xmlns="" id="{FA56E022-3B53-459A-A28C-2CD8559AF02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449867" y="2065686"/>
                  <a:ext cx="914400" cy="914400"/>
                </a:xfrm>
                <a:prstGeom prst="rect">
                  <a:avLst/>
                </a:prstGeom>
              </p:spPr>
            </p:pic>
            <p:pic>
              <p:nvPicPr>
                <p:cNvPr id="76" name="Graphic 75" descr="Water">
                  <a:extLst>
                    <a:ext uri="{FF2B5EF4-FFF2-40B4-BE49-F238E27FC236}">
                      <a16:creationId xmlns:a16="http://schemas.microsoft.com/office/drawing/2014/main" xmlns="" id="{18AEEF74-5D13-4E02-AB8D-B0BB46206A7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929066" y="2663823"/>
                  <a:ext cx="1156291" cy="1156291"/>
                </a:xfrm>
                <a:prstGeom prst="rect">
                  <a:avLst/>
                </a:prstGeom>
              </p:spPr>
            </p:pic>
          </p:grpSp>
          <p:grpSp>
            <p:nvGrpSpPr>
              <p:cNvPr id="58" name="Group 57">
                <a:extLst>
                  <a:ext uri="{FF2B5EF4-FFF2-40B4-BE49-F238E27FC236}">
                    <a16:creationId xmlns:a16="http://schemas.microsoft.com/office/drawing/2014/main" xmlns="" id="{DBD28BEF-57DB-4A5B-9BCE-E6A376ADD77C}"/>
                  </a:ext>
                </a:extLst>
              </p:cNvPr>
              <p:cNvGrpSpPr/>
              <p:nvPr/>
            </p:nvGrpSpPr>
            <p:grpSpPr>
              <a:xfrm>
                <a:off x="1462043" y="2357398"/>
                <a:ext cx="1779754" cy="1754428"/>
                <a:chOff x="2929066" y="2065686"/>
                <a:chExt cx="1779754" cy="1754428"/>
              </a:xfrm>
            </p:grpSpPr>
            <p:pic>
              <p:nvPicPr>
                <p:cNvPr id="71" name="Graphic 70" descr="Water">
                  <a:extLst>
                    <a:ext uri="{FF2B5EF4-FFF2-40B4-BE49-F238E27FC236}">
                      <a16:creationId xmlns:a16="http://schemas.microsoft.com/office/drawing/2014/main" xmlns="" id="{81691609-F16B-4147-8134-23693DF7410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097532" y="2460542"/>
                  <a:ext cx="611288" cy="611288"/>
                </a:xfrm>
                <a:prstGeom prst="rect">
                  <a:avLst/>
                </a:prstGeom>
              </p:spPr>
            </p:pic>
            <p:pic>
              <p:nvPicPr>
                <p:cNvPr id="72" name="Graphic 71" descr="Water">
                  <a:extLst>
                    <a:ext uri="{FF2B5EF4-FFF2-40B4-BE49-F238E27FC236}">
                      <a16:creationId xmlns:a16="http://schemas.microsoft.com/office/drawing/2014/main" xmlns="" id="{869F01BC-6739-4944-BD21-A4AAEE9CC3C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449867" y="2065686"/>
                  <a:ext cx="914400" cy="914400"/>
                </a:xfrm>
                <a:prstGeom prst="rect">
                  <a:avLst/>
                </a:prstGeom>
              </p:spPr>
            </p:pic>
            <p:pic>
              <p:nvPicPr>
                <p:cNvPr id="73" name="Graphic 72" descr="Water">
                  <a:extLst>
                    <a:ext uri="{FF2B5EF4-FFF2-40B4-BE49-F238E27FC236}">
                      <a16:creationId xmlns:a16="http://schemas.microsoft.com/office/drawing/2014/main" xmlns="" id="{B69E265A-6EAE-46AB-9366-3C6645FF21F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929066" y="2663823"/>
                  <a:ext cx="1156291" cy="1156291"/>
                </a:xfrm>
                <a:prstGeom prst="rect">
                  <a:avLst/>
                </a:prstGeom>
              </p:spPr>
            </p:pic>
          </p:grpSp>
          <p:grpSp>
            <p:nvGrpSpPr>
              <p:cNvPr id="59" name="Group 58">
                <a:extLst>
                  <a:ext uri="{FF2B5EF4-FFF2-40B4-BE49-F238E27FC236}">
                    <a16:creationId xmlns:a16="http://schemas.microsoft.com/office/drawing/2014/main" xmlns="" id="{E3297157-26D2-47CC-AD30-75E5710E5710}"/>
                  </a:ext>
                </a:extLst>
              </p:cNvPr>
              <p:cNvGrpSpPr/>
              <p:nvPr/>
            </p:nvGrpSpPr>
            <p:grpSpPr>
              <a:xfrm>
                <a:off x="3786871" y="2638353"/>
                <a:ext cx="1779754" cy="1754428"/>
                <a:chOff x="2929066" y="2065686"/>
                <a:chExt cx="1779754" cy="1754428"/>
              </a:xfrm>
            </p:grpSpPr>
            <p:pic>
              <p:nvPicPr>
                <p:cNvPr id="68" name="Graphic 67" descr="Water">
                  <a:extLst>
                    <a:ext uri="{FF2B5EF4-FFF2-40B4-BE49-F238E27FC236}">
                      <a16:creationId xmlns:a16="http://schemas.microsoft.com/office/drawing/2014/main" xmlns="" id="{87AB3FBF-C715-4FCC-9B05-F88E820792A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097532" y="2460542"/>
                  <a:ext cx="611288" cy="611288"/>
                </a:xfrm>
                <a:prstGeom prst="rect">
                  <a:avLst/>
                </a:prstGeom>
              </p:spPr>
            </p:pic>
            <p:pic>
              <p:nvPicPr>
                <p:cNvPr id="69" name="Graphic 68" descr="Water">
                  <a:extLst>
                    <a:ext uri="{FF2B5EF4-FFF2-40B4-BE49-F238E27FC236}">
                      <a16:creationId xmlns:a16="http://schemas.microsoft.com/office/drawing/2014/main" xmlns="" id="{C29FDB56-6C65-460B-9360-112AE0DB83A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449867" y="2065686"/>
                  <a:ext cx="914400" cy="914400"/>
                </a:xfrm>
                <a:prstGeom prst="rect">
                  <a:avLst/>
                </a:prstGeom>
              </p:spPr>
            </p:pic>
            <p:pic>
              <p:nvPicPr>
                <p:cNvPr id="70" name="Graphic 69" descr="Water">
                  <a:extLst>
                    <a:ext uri="{FF2B5EF4-FFF2-40B4-BE49-F238E27FC236}">
                      <a16:creationId xmlns:a16="http://schemas.microsoft.com/office/drawing/2014/main" xmlns="" id="{ED2FEF37-F4DE-4E44-9638-774A7F1D05D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929066" y="2663823"/>
                  <a:ext cx="1156291" cy="1156291"/>
                </a:xfrm>
                <a:prstGeom prst="rect">
                  <a:avLst/>
                </a:prstGeom>
              </p:spPr>
            </p:pic>
          </p:grpSp>
          <p:grpSp>
            <p:nvGrpSpPr>
              <p:cNvPr id="60" name="Group 59">
                <a:extLst>
                  <a:ext uri="{FF2B5EF4-FFF2-40B4-BE49-F238E27FC236}">
                    <a16:creationId xmlns:a16="http://schemas.microsoft.com/office/drawing/2014/main" xmlns="" id="{6221F4F1-F0CA-4FF5-BA25-AA16DC2700D7}"/>
                  </a:ext>
                </a:extLst>
              </p:cNvPr>
              <p:cNvGrpSpPr/>
              <p:nvPr/>
            </p:nvGrpSpPr>
            <p:grpSpPr>
              <a:xfrm flipH="1">
                <a:off x="4913088" y="2172573"/>
                <a:ext cx="1106865" cy="1091114"/>
                <a:chOff x="2929066" y="2065686"/>
                <a:chExt cx="1779754" cy="1754428"/>
              </a:xfrm>
            </p:grpSpPr>
            <p:pic>
              <p:nvPicPr>
                <p:cNvPr id="65" name="Graphic 64" descr="Water">
                  <a:extLst>
                    <a:ext uri="{FF2B5EF4-FFF2-40B4-BE49-F238E27FC236}">
                      <a16:creationId xmlns:a16="http://schemas.microsoft.com/office/drawing/2014/main" xmlns="" id="{2258033A-D4D3-435D-8131-D0481EAFC485}"/>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66" name="Graphic 65" descr="Water">
                  <a:extLst>
                    <a:ext uri="{FF2B5EF4-FFF2-40B4-BE49-F238E27FC236}">
                      <a16:creationId xmlns:a16="http://schemas.microsoft.com/office/drawing/2014/main" xmlns="" id="{53315762-0A5C-4FF5-88F0-76B19E2846EA}"/>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3449867" y="2065686"/>
                  <a:ext cx="914400" cy="914400"/>
                </a:xfrm>
                <a:prstGeom prst="rect">
                  <a:avLst/>
                </a:prstGeom>
              </p:spPr>
            </p:pic>
            <p:pic>
              <p:nvPicPr>
                <p:cNvPr id="67" name="Graphic 66" descr="Water">
                  <a:extLst>
                    <a:ext uri="{FF2B5EF4-FFF2-40B4-BE49-F238E27FC236}">
                      <a16:creationId xmlns:a16="http://schemas.microsoft.com/office/drawing/2014/main" xmlns="" id="{8EDEC62B-37B1-4F8D-B54B-63C5BE4D8EB3}"/>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2929066" y="2663823"/>
                  <a:ext cx="1156291" cy="1156291"/>
                </a:xfrm>
                <a:prstGeom prst="rect">
                  <a:avLst/>
                </a:prstGeom>
              </p:spPr>
            </p:pic>
          </p:grpSp>
          <p:grpSp>
            <p:nvGrpSpPr>
              <p:cNvPr id="61" name="Group 60">
                <a:extLst>
                  <a:ext uri="{FF2B5EF4-FFF2-40B4-BE49-F238E27FC236}">
                    <a16:creationId xmlns:a16="http://schemas.microsoft.com/office/drawing/2014/main" xmlns="" id="{2EA01ABF-2C41-4367-952B-C200E91538CB}"/>
                  </a:ext>
                </a:extLst>
              </p:cNvPr>
              <p:cNvGrpSpPr/>
              <p:nvPr/>
            </p:nvGrpSpPr>
            <p:grpSpPr>
              <a:xfrm>
                <a:off x="2234526" y="3539887"/>
                <a:ext cx="1106865" cy="1091114"/>
                <a:chOff x="2929066" y="2065686"/>
                <a:chExt cx="1779754" cy="1754428"/>
              </a:xfrm>
            </p:grpSpPr>
            <p:pic>
              <p:nvPicPr>
                <p:cNvPr id="62" name="Graphic 61" descr="Water">
                  <a:extLst>
                    <a:ext uri="{FF2B5EF4-FFF2-40B4-BE49-F238E27FC236}">
                      <a16:creationId xmlns:a16="http://schemas.microsoft.com/office/drawing/2014/main" xmlns="" id="{FE3ACB45-A2AF-4DB3-B76A-C0A40B4762C2}"/>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63" name="Graphic 62" descr="Water">
                  <a:extLst>
                    <a:ext uri="{FF2B5EF4-FFF2-40B4-BE49-F238E27FC236}">
                      <a16:creationId xmlns:a16="http://schemas.microsoft.com/office/drawing/2014/main" xmlns="" id="{38D64742-30F7-468C-805A-9C70D7F953E9}"/>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3449867" y="2065686"/>
                  <a:ext cx="914400" cy="914400"/>
                </a:xfrm>
                <a:prstGeom prst="rect">
                  <a:avLst/>
                </a:prstGeom>
              </p:spPr>
            </p:pic>
            <p:pic>
              <p:nvPicPr>
                <p:cNvPr id="64" name="Graphic 63" descr="Water">
                  <a:extLst>
                    <a:ext uri="{FF2B5EF4-FFF2-40B4-BE49-F238E27FC236}">
                      <a16:creationId xmlns:a16="http://schemas.microsoft.com/office/drawing/2014/main" xmlns="" id="{125EDDFB-45BC-40CE-8F8C-7E6DB9503BC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2929066" y="2663823"/>
                  <a:ext cx="1156291" cy="1156291"/>
                </a:xfrm>
                <a:prstGeom prst="rect">
                  <a:avLst/>
                </a:prstGeom>
              </p:spPr>
            </p:pic>
          </p:grpSp>
        </p:grpSp>
      </p:grpSp>
      <p:pic>
        <p:nvPicPr>
          <p:cNvPr id="79" name="Picture 78" descr="A close up of an umbrella&#10;&#10;Description automatically generated">
            <a:extLst>
              <a:ext uri="{FF2B5EF4-FFF2-40B4-BE49-F238E27FC236}">
                <a16:creationId xmlns:a16="http://schemas.microsoft.com/office/drawing/2014/main" xmlns="" id="{D0782C13-9714-4C71-B995-160382BBA1F4}"/>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41880" y="4561615"/>
            <a:ext cx="5542732" cy="3959095"/>
          </a:xfrm>
          <a:prstGeom prst="rect">
            <a:avLst/>
          </a:prstGeom>
        </p:spPr>
      </p:pic>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Spot the Positive</a:t>
            </a:r>
          </a:p>
        </p:txBody>
      </p:sp>
      <p:pic>
        <p:nvPicPr>
          <p:cNvPr id="20" name="Whole Class">
            <a:extLst>
              <a:ext uri="{FF2B5EF4-FFF2-40B4-BE49-F238E27FC236}">
                <a16:creationId xmlns:a16="http://schemas.microsoft.com/office/drawing/2014/main" xmlns="" id="{051CF80C-5665-4720-BFE1-E7D0DA7CBB9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21" name="Picture 20">
            <a:extLst>
              <a:ext uri="{FF2B5EF4-FFF2-40B4-BE49-F238E27FC236}">
                <a16:creationId xmlns:a16="http://schemas.microsoft.com/office/drawing/2014/main" xmlns="" id="{160CE0D0-F88B-48E0-A9A7-EAFCAA2A4A13}"/>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4700" y="0"/>
            <a:ext cx="9143999" cy="6858000"/>
          </a:xfrm>
          <a:prstGeom prst="rect">
            <a:avLst/>
          </a:prstGeom>
        </p:spPr>
      </p:pic>
      <p:sp>
        <p:nvSpPr>
          <p:cNvPr id="36" name="Right Triangle 35">
            <a:extLst>
              <a:ext uri="{FF2B5EF4-FFF2-40B4-BE49-F238E27FC236}">
                <a16:creationId xmlns:a16="http://schemas.microsoft.com/office/drawing/2014/main" xmlns="" id="{4A197F41-0A66-47F0-8081-8D075126D537}"/>
              </a:ext>
            </a:extLst>
          </p:cNvPr>
          <p:cNvSpPr/>
          <p:nvPr/>
        </p:nvSpPr>
        <p:spPr>
          <a:xfrm flipH="1" flipV="1">
            <a:off x="201934" y="2342384"/>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7" name="Group 16">
            <a:extLst>
              <a:ext uri="{FF2B5EF4-FFF2-40B4-BE49-F238E27FC236}">
                <a16:creationId xmlns:a16="http://schemas.microsoft.com/office/drawing/2014/main" xmlns="" id="{C9FE8085-DAFC-4711-8D92-2EA59BF7C27A}"/>
              </a:ext>
            </a:extLst>
          </p:cNvPr>
          <p:cNvGrpSpPr/>
          <p:nvPr/>
        </p:nvGrpSpPr>
        <p:grpSpPr>
          <a:xfrm rot="1098943">
            <a:off x="-432902" y="4249884"/>
            <a:ext cx="6660292" cy="9667738"/>
            <a:chOff x="-1236214" y="-16302"/>
            <a:chExt cx="6660292" cy="9667738"/>
          </a:xfrm>
        </p:grpSpPr>
        <p:pic>
          <p:nvPicPr>
            <p:cNvPr id="16" name="Picture 15" descr="A close up of a logo&#10;&#10;Description automatically generated">
              <a:extLst>
                <a:ext uri="{FF2B5EF4-FFF2-40B4-BE49-F238E27FC236}">
                  <a16:creationId xmlns:a16="http://schemas.microsoft.com/office/drawing/2014/main" xmlns="" id="{2865775C-7B0D-4AD8-98E8-87660822E580}"/>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236214" y="2793436"/>
              <a:ext cx="4826182" cy="6858000"/>
            </a:xfrm>
            <a:prstGeom prst="rect">
              <a:avLst/>
            </a:prstGeom>
          </p:spPr>
        </p:pic>
        <p:pic>
          <p:nvPicPr>
            <p:cNvPr id="78" name="Picture 77" descr="A close up of an umbrella&#10;&#10;Description automatically generated">
              <a:extLst>
                <a:ext uri="{FF2B5EF4-FFF2-40B4-BE49-F238E27FC236}">
                  <a16:creationId xmlns:a16="http://schemas.microsoft.com/office/drawing/2014/main" xmlns="" id="{AE7766A3-6EA4-4E79-A8E6-D13DC31B915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20534670">
              <a:off x="-118654" y="-16302"/>
              <a:ext cx="5542732" cy="3959095"/>
            </a:xfrm>
            <a:prstGeom prst="rect">
              <a:avLst/>
            </a:prstGeom>
          </p:spPr>
        </p:pic>
      </p:grpSp>
      <p:grpSp>
        <p:nvGrpSpPr>
          <p:cNvPr id="33" name="Group 32">
            <a:extLst>
              <a:ext uri="{FF2B5EF4-FFF2-40B4-BE49-F238E27FC236}">
                <a16:creationId xmlns:a16="http://schemas.microsoft.com/office/drawing/2014/main" xmlns="" id="{14F4330E-5BD1-4FA2-B88A-F770F5CE7D06}"/>
              </a:ext>
            </a:extLst>
          </p:cNvPr>
          <p:cNvGrpSpPr/>
          <p:nvPr/>
        </p:nvGrpSpPr>
        <p:grpSpPr>
          <a:xfrm>
            <a:off x="201935" y="1725396"/>
            <a:ext cx="3285848" cy="622426"/>
            <a:chOff x="201934" y="1836844"/>
            <a:chExt cx="7486245" cy="951266"/>
          </a:xfrm>
        </p:grpSpPr>
        <p:sp>
          <p:nvSpPr>
            <p:cNvPr id="34" name="Rectangle 33">
              <a:extLst>
                <a:ext uri="{FF2B5EF4-FFF2-40B4-BE49-F238E27FC236}">
                  <a16:creationId xmlns:a16="http://schemas.microsoft.com/office/drawing/2014/main" xmlns="" id="{CE027878-91A3-4C32-AB96-1332050BFE38}"/>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Rounded Corners 34">
              <a:extLst>
                <a:ext uri="{FF2B5EF4-FFF2-40B4-BE49-F238E27FC236}">
                  <a16:creationId xmlns:a16="http://schemas.microsoft.com/office/drawing/2014/main" xmlns="" id="{3EA17D18-97DB-48F3-BEA6-75AEC2B064D1}"/>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 name="Rectangle: Rounded Corners 36">
            <a:extLst>
              <a:ext uri="{FF2B5EF4-FFF2-40B4-BE49-F238E27FC236}">
                <a16:creationId xmlns:a16="http://schemas.microsoft.com/office/drawing/2014/main" xmlns="" id="{66309C9A-99EA-455A-9119-5987F1720649}"/>
              </a:ext>
            </a:extLst>
          </p:cNvPr>
          <p:cNvSpPr/>
          <p:nvPr/>
        </p:nvSpPr>
        <p:spPr>
          <a:xfrm>
            <a:off x="546488" y="1547104"/>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Look at this famous quote:</a:t>
            </a:r>
          </a:p>
        </p:txBody>
      </p:sp>
      <p:grpSp>
        <p:nvGrpSpPr>
          <p:cNvPr id="81" name="Group 80">
            <a:extLst>
              <a:ext uri="{FF2B5EF4-FFF2-40B4-BE49-F238E27FC236}">
                <a16:creationId xmlns:a16="http://schemas.microsoft.com/office/drawing/2014/main" xmlns="" id="{6646B9C8-BFD8-4983-ADD0-0896CBAEE57F}"/>
              </a:ext>
            </a:extLst>
          </p:cNvPr>
          <p:cNvGrpSpPr/>
          <p:nvPr/>
        </p:nvGrpSpPr>
        <p:grpSpPr>
          <a:xfrm>
            <a:off x="4469679" y="3364366"/>
            <a:ext cx="3882452" cy="1449499"/>
            <a:chOff x="2899612" y="4776537"/>
            <a:chExt cx="2849412" cy="1109133"/>
          </a:xfrm>
        </p:grpSpPr>
        <p:sp>
          <p:nvSpPr>
            <p:cNvPr id="82" name="Speech Bubble: Rectangle with Corners Rounded 81">
              <a:extLst>
                <a:ext uri="{FF2B5EF4-FFF2-40B4-BE49-F238E27FC236}">
                  <a16:creationId xmlns:a16="http://schemas.microsoft.com/office/drawing/2014/main" xmlns="" id="{DC421448-4DA8-413B-831F-B60A3643E899}"/>
                </a:ext>
              </a:extLst>
            </p:cNvPr>
            <p:cNvSpPr/>
            <p:nvPr/>
          </p:nvSpPr>
          <p:spPr>
            <a:xfrm>
              <a:off x="2899612" y="4776537"/>
              <a:ext cx="2849411" cy="1109133"/>
            </a:xfrm>
            <a:prstGeom prst="wedgeRoundRectCallout">
              <a:avLst>
                <a:gd name="adj1" fmla="val -59208"/>
                <a:gd name="adj2" fmla="val 44406"/>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3" name="Rectangle 82">
              <a:extLst>
                <a:ext uri="{FF2B5EF4-FFF2-40B4-BE49-F238E27FC236}">
                  <a16:creationId xmlns:a16="http://schemas.microsoft.com/office/drawing/2014/main" xmlns="" id="{7A40BD5A-B331-4FAC-9D30-64C699109829}"/>
                </a:ext>
              </a:extLst>
            </p:cNvPr>
            <p:cNvSpPr/>
            <p:nvPr/>
          </p:nvSpPr>
          <p:spPr>
            <a:xfrm>
              <a:off x="3105593" y="4910988"/>
              <a:ext cx="2643431" cy="833690"/>
            </a:xfrm>
            <a:prstGeom prst="rect">
              <a:avLst/>
            </a:prstGeom>
          </p:spPr>
          <p:txBody>
            <a:bodyPr wrap="square">
              <a:spAutoFit/>
            </a:bodyPr>
            <a:lstStyle/>
            <a:p>
              <a:pPr lvl="0">
                <a:lnSpc>
                  <a:spcPct val="90000"/>
                </a:lnSpc>
                <a:buClr>
                  <a:srgbClr val="1C1C1C"/>
                </a:buClr>
                <a:buSzPts val="1800"/>
              </a:pPr>
              <a:r>
                <a:rPr lang="en-GB" dirty="0">
                  <a:solidFill>
                    <a:schemeClr val="dk1"/>
                  </a:solidFill>
                </a:rPr>
                <a:t>‘Life isn’t about waiting for the storm to pass. It’s about learning how to dance in the rain.’ </a:t>
              </a:r>
              <a:br>
                <a:rPr lang="en-GB" dirty="0">
                  <a:solidFill>
                    <a:schemeClr val="dk1"/>
                  </a:solidFill>
                </a:rPr>
              </a:br>
              <a:r>
                <a:rPr lang="en-GB" dirty="0">
                  <a:solidFill>
                    <a:schemeClr val="dk1"/>
                  </a:solidFill>
                </a:rPr>
                <a:t>(Vivian Greene)</a:t>
              </a:r>
              <a:endParaRPr lang="en-GB" dirty="0"/>
            </a:p>
          </p:txBody>
        </p:sp>
      </p:grpSp>
    </p:spTree>
    <p:extLst>
      <p:ext uri="{BB962C8B-B14F-4D97-AF65-F5344CB8AC3E}">
        <p14:creationId xmlns:p14="http://schemas.microsoft.com/office/powerpoint/2010/main" val="30756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2600" fill="hold"/>
                                        <p:tgtEl>
                                          <p:spTgt spid="79"/>
                                        </p:tgtEl>
                                        <p:attrNameLst>
                                          <p:attrName>ppt_x</p:attrName>
                                        </p:attrNameLst>
                                      </p:cBhvr>
                                      <p:tavLst>
                                        <p:tav tm="0">
                                          <p:val>
                                            <p:strVal val="0-#ppt_w/2"/>
                                          </p:val>
                                        </p:tav>
                                        <p:tav tm="100000">
                                          <p:val>
                                            <p:strVal val="#ppt_x"/>
                                          </p:val>
                                        </p:tav>
                                      </p:tavLst>
                                    </p:anim>
                                    <p:anim calcmode="lin" valueType="num">
                                      <p:cBhvr additive="base">
                                        <p:cTn id="8" dur="2600" fill="hold"/>
                                        <p:tgtEl>
                                          <p:spTgt spid="79"/>
                                        </p:tgtEl>
                                        <p:attrNameLst>
                                          <p:attrName>ppt_y</p:attrName>
                                        </p:attrNameLst>
                                      </p:cBhvr>
                                      <p:tavLst>
                                        <p:tav tm="0">
                                          <p:val>
                                            <p:strVal val="#ppt_y"/>
                                          </p:val>
                                        </p:tav>
                                        <p:tav tm="100000">
                                          <p:val>
                                            <p:strVal val="#ppt_y"/>
                                          </p:val>
                                        </p:tav>
                                      </p:tavLst>
                                    </p:anim>
                                  </p:childTnLst>
                                </p:cTn>
                              </p:par>
                              <p:par>
                                <p:cTn id="9" presetID="32" presetClass="emph" presetSubtype="0" fill="hold" nodeType="withEffect">
                                  <p:stCondLst>
                                    <p:cond delay="0"/>
                                  </p:stCondLst>
                                  <p:childTnLst>
                                    <p:animRot by="120000">
                                      <p:cBhvr>
                                        <p:cTn id="10" dur="260" fill="hold">
                                          <p:stCondLst>
                                            <p:cond delay="0"/>
                                          </p:stCondLst>
                                        </p:cTn>
                                        <p:tgtEl>
                                          <p:spTgt spid="79"/>
                                        </p:tgtEl>
                                        <p:attrNameLst>
                                          <p:attrName>r</p:attrName>
                                        </p:attrNameLst>
                                      </p:cBhvr>
                                    </p:animRot>
                                    <p:animRot by="-240000">
                                      <p:cBhvr>
                                        <p:cTn id="11" dur="520" fill="hold">
                                          <p:stCondLst>
                                            <p:cond delay="520"/>
                                          </p:stCondLst>
                                        </p:cTn>
                                        <p:tgtEl>
                                          <p:spTgt spid="79"/>
                                        </p:tgtEl>
                                        <p:attrNameLst>
                                          <p:attrName>r</p:attrName>
                                        </p:attrNameLst>
                                      </p:cBhvr>
                                    </p:animRot>
                                    <p:animRot by="240000">
                                      <p:cBhvr>
                                        <p:cTn id="12" dur="520" fill="hold">
                                          <p:stCondLst>
                                            <p:cond delay="1040"/>
                                          </p:stCondLst>
                                        </p:cTn>
                                        <p:tgtEl>
                                          <p:spTgt spid="79"/>
                                        </p:tgtEl>
                                        <p:attrNameLst>
                                          <p:attrName>r</p:attrName>
                                        </p:attrNameLst>
                                      </p:cBhvr>
                                    </p:animRot>
                                    <p:animRot by="-240000">
                                      <p:cBhvr>
                                        <p:cTn id="13" dur="520" fill="hold">
                                          <p:stCondLst>
                                            <p:cond delay="1560"/>
                                          </p:stCondLst>
                                        </p:cTn>
                                        <p:tgtEl>
                                          <p:spTgt spid="79"/>
                                        </p:tgtEl>
                                        <p:attrNameLst>
                                          <p:attrName>r</p:attrName>
                                        </p:attrNameLst>
                                      </p:cBhvr>
                                    </p:animRot>
                                    <p:animRot by="120000">
                                      <p:cBhvr>
                                        <p:cTn id="14" dur="520" fill="hold">
                                          <p:stCondLst>
                                            <p:cond delay="2080"/>
                                          </p:stCondLst>
                                        </p:cTn>
                                        <p:tgtEl>
                                          <p:spTgt spid="79"/>
                                        </p:tgtEl>
                                        <p:attrNameLst>
                                          <p:attrName>r</p:attrName>
                                        </p:attrNameLst>
                                      </p:cBhvr>
                                    </p:animRot>
                                  </p:childTnLst>
                                </p:cTn>
                              </p:par>
                              <p:par>
                                <p:cTn id="15" presetID="47"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path" presetSubtype="0" repeatCount="indefinite" accel="50000" decel="50000" fill="hold" nodeType="withEffect">
                                  <p:stCondLst>
                                    <p:cond delay="0"/>
                                  </p:stCondLst>
                                  <p:childTnLst>
                                    <p:animMotion origin="layout" path="M 5E-6 1.11111E-6 L 5E-6 0.66782 " pathEditMode="relative" rAng="0" ptsTypes="AA">
                                      <p:cBhvr>
                                        <p:cTn id="21" dur="2000" fill="hold"/>
                                        <p:tgtEl>
                                          <p:spTgt spid="12"/>
                                        </p:tgtEl>
                                        <p:attrNameLst>
                                          <p:attrName>ppt_x</p:attrName>
                                          <p:attrName>ppt_y</p:attrName>
                                        </p:attrNameLst>
                                      </p:cBhvr>
                                      <p:rCtr x="0" y="33380"/>
                                    </p:animMotion>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79"/>
                                        </p:tgtEl>
                                        <p:attrNameLst>
                                          <p:attrName>style.visibility</p:attrName>
                                        </p:attrNameLst>
                                      </p:cBhvr>
                                      <p:to>
                                        <p:strVal val="hidden"/>
                                      </p:to>
                                    </p:set>
                                  </p:childTnLst>
                                </p:cTn>
                              </p:par>
                              <p:par>
                                <p:cTn id="28" presetID="56" presetClass="path" presetSubtype="0" accel="50000" decel="50000" fill="hold" nodeType="withEffect">
                                  <p:stCondLst>
                                    <p:cond delay="0"/>
                                  </p:stCondLst>
                                  <p:childTnLst>
                                    <p:animMotion origin="layout" path="M -2.77778E-7 2.96296E-6 L 0.15087 -0.47523 " pathEditMode="relative" rAng="0" ptsTypes="AA">
                                      <p:cBhvr>
                                        <p:cTn id="29" dur="2000" fill="hold"/>
                                        <p:tgtEl>
                                          <p:spTgt spid="17"/>
                                        </p:tgtEl>
                                        <p:attrNameLst>
                                          <p:attrName>ppt_x</p:attrName>
                                          <p:attrName>ppt_y</p:attrName>
                                        </p:attrNameLst>
                                      </p:cBhvr>
                                      <p:rCtr x="7535" y="-23773"/>
                                    </p:animMotion>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fade">
                                      <p:cBhvr>
                                        <p:cTn id="33" dur="500"/>
                                        <p:tgtEl>
                                          <p:spTgt spid="81"/>
                                        </p:tgtEl>
                                      </p:cBhvr>
                                    </p:animEffect>
                                  </p:childTnLst>
                                </p:cTn>
                              </p:par>
                            </p:childTnLst>
                          </p:cTn>
                        </p:par>
                      </p:childTnLst>
                    </p:cTn>
                  </p:par>
                  <p:par>
                    <p:cTn id="34" fill="hold">
                      <p:stCondLst>
                        <p:cond delay="indefinite"/>
                      </p:stCondLst>
                      <p:childTnLst>
                        <p:par>
                          <p:cTn id="35" fill="hold">
                            <p:stCondLst>
                              <p:cond delay="0"/>
                            </p:stCondLst>
                            <p:childTnLst>
                              <p:par>
                                <p:cTn id="36" presetID="37" presetClass="exit" presetSubtype="0" fill="hold" nodeType="clickEffect">
                                  <p:stCondLst>
                                    <p:cond delay="0"/>
                                  </p:stCondLst>
                                  <p:childTnLst>
                                    <p:animEffect transition="out" filter="fade">
                                      <p:cBhvr>
                                        <p:cTn id="37" dur="1000"/>
                                        <p:tgtEl>
                                          <p:spTgt spid="81"/>
                                        </p:tgtEl>
                                      </p:cBhvr>
                                    </p:animEffect>
                                    <p:anim calcmode="lin" valueType="num">
                                      <p:cBhvr>
                                        <p:cTn id="38" dur="1000"/>
                                        <p:tgtEl>
                                          <p:spTgt spid="81"/>
                                        </p:tgtEl>
                                        <p:attrNameLst>
                                          <p:attrName>ppt_x</p:attrName>
                                        </p:attrNameLst>
                                      </p:cBhvr>
                                      <p:tavLst>
                                        <p:tav tm="0">
                                          <p:val>
                                            <p:strVal val="ppt_x"/>
                                          </p:val>
                                        </p:tav>
                                        <p:tav tm="100000">
                                          <p:val>
                                            <p:strVal val="ppt_x"/>
                                          </p:val>
                                        </p:tav>
                                      </p:tavLst>
                                    </p:anim>
                                    <p:anim calcmode="lin" valueType="num">
                                      <p:cBhvr>
                                        <p:cTn id="39" dur="100" decel="100000"/>
                                        <p:tgtEl>
                                          <p:spTgt spid="81"/>
                                        </p:tgtEl>
                                        <p:attrNameLst>
                                          <p:attrName>ppt_y</p:attrName>
                                        </p:attrNameLst>
                                      </p:cBhvr>
                                      <p:tavLst>
                                        <p:tav tm="0">
                                          <p:val>
                                            <p:strVal val="ppt_y"/>
                                          </p:val>
                                        </p:tav>
                                        <p:tav tm="100000">
                                          <p:val>
                                            <p:strVal val="ppt_y-.03"/>
                                          </p:val>
                                        </p:tav>
                                      </p:tavLst>
                                    </p:anim>
                                    <p:anim calcmode="lin" valueType="num">
                                      <p:cBhvr>
                                        <p:cTn id="40" dur="900" accel="100000">
                                          <p:stCondLst>
                                            <p:cond delay="100"/>
                                          </p:stCondLst>
                                        </p:cTn>
                                        <p:tgtEl>
                                          <p:spTgt spid="81"/>
                                        </p:tgtEl>
                                        <p:attrNameLst>
                                          <p:attrName>ppt_y</p:attrName>
                                        </p:attrNameLst>
                                      </p:cBhvr>
                                      <p:tavLst>
                                        <p:tav tm="0">
                                          <p:val>
                                            <p:strVal val="ppt_y"/>
                                          </p:val>
                                        </p:tav>
                                        <p:tav tm="100000">
                                          <p:val>
                                            <p:strVal val="ppt_y+1"/>
                                          </p:val>
                                        </p:tav>
                                      </p:tavLst>
                                    </p:anim>
                                    <p:set>
                                      <p:cBhvr>
                                        <p:cTn id="41" dur="1" fill="hold">
                                          <p:stCondLst>
                                            <p:cond delay="999"/>
                                          </p:stCondLst>
                                        </p:cTn>
                                        <p:tgtEl>
                                          <p:spTgt spid="81"/>
                                        </p:tgtEl>
                                        <p:attrNameLst>
                                          <p:attrName>style.visibility</p:attrName>
                                        </p:attrNameLst>
                                      </p:cBhvr>
                                      <p:to>
                                        <p:strVal val="hidden"/>
                                      </p:to>
                                    </p:set>
                                  </p:childTnLst>
                                </p:cTn>
                              </p:par>
                              <p:par>
                                <p:cTn id="42" presetID="49" presetClass="path" presetSubtype="0" accel="50000" decel="50000" fill="hold" nodeType="withEffect">
                                  <p:stCondLst>
                                    <p:cond delay="0"/>
                                  </p:stCondLst>
                                  <p:childTnLst>
                                    <p:animMotion origin="layout" path="M -2.77778E-7 2.96296E-6 L 0.46719 0.39421 " pathEditMode="relative" rAng="0" ptsTypes="AA">
                                      <p:cBhvr>
                                        <p:cTn id="43" dur="2000" fill="hold"/>
                                        <p:tgtEl>
                                          <p:spTgt spid="17"/>
                                        </p:tgtEl>
                                        <p:attrNameLst>
                                          <p:attrName>ppt_x</p:attrName>
                                          <p:attrName>ppt_y</p:attrName>
                                        </p:attrNameLst>
                                      </p:cBhvr>
                                      <p:rCtr x="23351" y="1969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10;&#10;Description automatically generated">
            <a:extLst>
              <a:ext uri="{FF2B5EF4-FFF2-40B4-BE49-F238E27FC236}">
                <a16:creationId xmlns:a16="http://schemas.microsoft.com/office/drawing/2014/main" xmlns="" id="{F5381350-610C-4B32-AAFE-EEB668002FA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765" y="1473267"/>
            <a:ext cx="9144000" cy="5178895"/>
          </a:xfrm>
          <a:prstGeom prst="rect">
            <a:avLst/>
          </a:prstGeom>
        </p:spPr>
      </p:pic>
      <p:pic>
        <p:nvPicPr>
          <p:cNvPr id="77" name="Picture 76" descr="A close up of an umbrella&#10;&#10;Description automatically generated">
            <a:extLst>
              <a:ext uri="{FF2B5EF4-FFF2-40B4-BE49-F238E27FC236}">
                <a16:creationId xmlns:a16="http://schemas.microsoft.com/office/drawing/2014/main" xmlns="" id="{32DD48E6-CB5D-446D-89FA-AAEB55C628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1485" y="4449322"/>
            <a:ext cx="5542732" cy="3959095"/>
          </a:xfrm>
          <a:prstGeom prst="rect">
            <a:avLst/>
          </a:prstGeom>
        </p:spPr>
      </p:pic>
      <p:pic>
        <p:nvPicPr>
          <p:cNvPr id="79" name="Picture 78" descr="A close up of an umbrella&#10;&#10;Description automatically generated">
            <a:extLst>
              <a:ext uri="{FF2B5EF4-FFF2-40B4-BE49-F238E27FC236}">
                <a16:creationId xmlns:a16="http://schemas.microsoft.com/office/drawing/2014/main" xmlns="" id="{D0782C13-9714-4C71-B995-160382BBA1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495" y="4475150"/>
            <a:ext cx="5542732" cy="3959095"/>
          </a:xfrm>
          <a:prstGeom prst="rect">
            <a:avLst/>
          </a:prstGeom>
        </p:spPr>
      </p:pic>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Spot the Positive</a:t>
            </a:r>
          </a:p>
        </p:txBody>
      </p:sp>
      <p:pic>
        <p:nvPicPr>
          <p:cNvPr id="20" name="Whole Class">
            <a:extLst>
              <a:ext uri="{FF2B5EF4-FFF2-40B4-BE49-F238E27FC236}">
                <a16:creationId xmlns:a16="http://schemas.microsoft.com/office/drawing/2014/main" xmlns="" id="{051CF80C-5665-4720-BFE1-E7D0DA7CBB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pic>
        <p:nvPicPr>
          <p:cNvPr id="21" name="Picture 20">
            <a:extLst>
              <a:ext uri="{FF2B5EF4-FFF2-40B4-BE49-F238E27FC236}">
                <a16:creationId xmlns:a16="http://schemas.microsoft.com/office/drawing/2014/main" xmlns="" id="{160CE0D0-F88B-48E0-A9A7-EAFCAA2A4A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001" y="18950"/>
            <a:ext cx="9143999" cy="6858000"/>
          </a:xfrm>
          <a:prstGeom prst="rect">
            <a:avLst/>
          </a:prstGeom>
        </p:spPr>
      </p:pic>
      <p:grpSp>
        <p:nvGrpSpPr>
          <p:cNvPr id="33" name="Group 32">
            <a:extLst>
              <a:ext uri="{FF2B5EF4-FFF2-40B4-BE49-F238E27FC236}">
                <a16:creationId xmlns:a16="http://schemas.microsoft.com/office/drawing/2014/main" xmlns="" id="{14F4330E-5BD1-4FA2-B88A-F770F5CE7D06}"/>
              </a:ext>
            </a:extLst>
          </p:cNvPr>
          <p:cNvGrpSpPr/>
          <p:nvPr/>
        </p:nvGrpSpPr>
        <p:grpSpPr>
          <a:xfrm>
            <a:off x="201935" y="1725396"/>
            <a:ext cx="3285848" cy="622426"/>
            <a:chOff x="201934" y="1836844"/>
            <a:chExt cx="7486245" cy="951266"/>
          </a:xfrm>
        </p:grpSpPr>
        <p:sp>
          <p:nvSpPr>
            <p:cNvPr id="34" name="Rectangle 33">
              <a:extLst>
                <a:ext uri="{FF2B5EF4-FFF2-40B4-BE49-F238E27FC236}">
                  <a16:creationId xmlns:a16="http://schemas.microsoft.com/office/drawing/2014/main" xmlns="" id="{CE027878-91A3-4C32-AB96-1332050BFE38}"/>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Rounded Corners 34">
              <a:extLst>
                <a:ext uri="{FF2B5EF4-FFF2-40B4-BE49-F238E27FC236}">
                  <a16:creationId xmlns:a16="http://schemas.microsoft.com/office/drawing/2014/main" xmlns="" id="{3EA17D18-97DB-48F3-BEA6-75AEC2B064D1}"/>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Right Triangle 35">
            <a:extLst>
              <a:ext uri="{FF2B5EF4-FFF2-40B4-BE49-F238E27FC236}">
                <a16:creationId xmlns:a16="http://schemas.microsoft.com/office/drawing/2014/main" xmlns="" id="{4A197F41-0A66-47F0-8081-8D075126D537}"/>
              </a:ext>
            </a:extLst>
          </p:cNvPr>
          <p:cNvSpPr/>
          <p:nvPr/>
        </p:nvSpPr>
        <p:spPr>
          <a:xfrm flipH="1" flipV="1">
            <a:off x="201934" y="2342384"/>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Rounded Corners 36">
            <a:extLst>
              <a:ext uri="{FF2B5EF4-FFF2-40B4-BE49-F238E27FC236}">
                <a16:creationId xmlns:a16="http://schemas.microsoft.com/office/drawing/2014/main" xmlns="" id="{66309C9A-99EA-455A-9119-5987F1720649}"/>
              </a:ext>
            </a:extLst>
          </p:cNvPr>
          <p:cNvSpPr/>
          <p:nvPr/>
        </p:nvSpPr>
        <p:spPr>
          <a:xfrm>
            <a:off x="546488" y="1547104"/>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Look at this famous quote:</a:t>
            </a:r>
          </a:p>
        </p:txBody>
      </p:sp>
      <p:grpSp>
        <p:nvGrpSpPr>
          <p:cNvPr id="12" name="Group 11">
            <a:extLst>
              <a:ext uri="{FF2B5EF4-FFF2-40B4-BE49-F238E27FC236}">
                <a16:creationId xmlns:a16="http://schemas.microsoft.com/office/drawing/2014/main" xmlns="" id="{EB43FE89-1CD8-45CA-BEC5-370E7D8560F8}"/>
              </a:ext>
            </a:extLst>
          </p:cNvPr>
          <p:cNvGrpSpPr/>
          <p:nvPr/>
        </p:nvGrpSpPr>
        <p:grpSpPr>
          <a:xfrm>
            <a:off x="1462043" y="2065686"/>
            <a:ext cx="5707834" cy="4032783"/>
            <a:chOff x="1462043" y="2065686"/>
            <a:chExt cx="5707834" cy="4032783"/>
          </a:xfrm>
        </p:grpSpPr>
        <p:grpSp>
          <p:nvGrpSpPr>
            <p:cNvPr id="11" name="Group 10">
              <a:extLst>
                <a:ext uri="{FF2B5EF4-FFF2-40B4-BE49-F238E27FC236}">
                  <a16:creationId xmlns:a16="http://schemas.microsoft.com/office/drawing/2014/main" xmlns="" id="{E9439C58-6623-42F0-B1A0-2A2E96BE9CB7}"/>
                </a:ext>
              </a:extLst>
            </p:cNvPr>
            <p:cNvGrpSpPr/>
            <p:nvPr/>
          </p:nvGrpSpPr>
          <p:grpSpPr>
            <a:xfrm>
              <a:off x="1462043" y="2065686"/>
              <a:ext cx="4557910" cy="2565315"/>
              <a:chOff x="1462043" y="2065686"/>
              <a:chExt cx="4557910" cy="2565315"/>
            </a:xfrm>
          </p:grpSpPr>
          <p:grpSp>
            <p:nvGrpSpPr>
              <p:cNvPr id="9" name="Group 8">
                <a:extLst>
                  <a:ext uri="{FF2B5EF4-FFF2-40B4-BE49-F238E27FC236}">
                    <a16:creationId xmlns:a16="http://schemas.microsoft.com/office/drawing/2014/main" xmlns="" id="{59606702-FC25-4894-B148-1FBC83C5D7CE}"/>
                  </a:ext>
                </a:extLst>
              </p:cNvPr>
              <p:cNvGrpSpPr/>
              <p:nvPr/>
            </p:nvGrpSpPr>
            <p:grpSpPr>
              <a:xfrm>
                <a:off x="2929066" y="2065686"/>
                <a:ext cx="1779754" cy="1754428"/>
                <a:chOff x="2929066" y="2065686"/>
                <a:chExt cx="1779754" cy="1754428"/>
              </a:xfrm>
            </p:grpSpPr>
            <p:pic>
              <p:nvPicPr>
                <p:cNvPr id="8" name="Graphic 7" descr="Water">
                  <a:extLst>
                    <a:ext uri="{FF2B5EF4-FFF2-40B4-BE49-F238E27FC236}">
                      <a16:creationId xmlns:a16="http://schemas.microsoft.com/office/drawing/2014/main" xmlns="" id="{62C4E3CE-B590-4B0B-AD2C-A0DDA7B38568}"/>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097532" y="2460542"/>
                  <a:ext cx="611288" cy="611288"/>
                </a:xfrm>
                <a:prstGeom prst="rect">
                  <a:avLst/>
                </a:prstGeom>
              </p:spPr>
            </p:pic>
            <p:pic>
              <p:nvPicPr>
                <p:cNvPr id="38" name="Graphic 37" descr="Water">
                  <a:extLst>
                    <a:ext uri="{FF2B5EF4-FFF2-40B4-BE49-F238E27FC236}">
                      <a16:creationId xmlns:a16="http://schemas.microsoft.com/office/drawing/2014/main" xmlns="" id="{A4FCC6F9-B2B4-4452-9543-D9D44ED63128}"/>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3449867" y="2065686"/>
                  <a:ext cx="914400" cy="914400"/>
                </a:xfrm>
                <a:prstGeom prst="rect">
                  <a:avLst/>
                </a:prstGeom>
              </p:spPr>
            </p:pic>
            <p:pic>
              <p:nvPicPr>
                <p:cNvPr id="39" name="Graphic 38" descr="Water">
                  <a:extLst>
                    <a:ext uri="{FF2B5EF4-FFF2-40B4-BE49-F238E27FC236}">
                      <a16:creationId xmlns:a16="http://schemas.microsoft.com/office/drawing/2014/main" xmlns="" id="{21009B2A-395B-4251-8082-DF1BCA4E39FA}"/>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2929066" y="2663823"/>
                  <a:ext cx="1156291" cy="1156291"/>
                </a:xfrm>
                <a:prstGeom prst="rect">
                  <a:avLst/>
                </a:prstGeom>
              </p:spPr>
            </p:pic>
          </p:grpSp>
          <p:grpSp>
            <p:nvGrpSpPr>
              <p:cNvPr id="40" name="Group 39">
                <a:extLst>
                  <a:ext uri="{FF2B5EF4-FFF2-40B4-BE49-F238E27FC236}">
                    <a16:creationId xmlns:a16="http://schemas.microsoft.com/office/drawing/2014/main" xmlns="" id="{A32A0025-CAF9-48E6-81D4-E3D4CBD2FE55}"/>
                  </a:ext>
                </a:extLst>
              </p:cNvPr>
              <p:cNvGrpSpPr/>
              <p:nvPr/>
            </p:nvGrpSpPr>
            <p:grpSpPr>
              <a:xfrm>
                <a:off x="1462043" y="2357398"/>
                <a:ext cx="1779754" cy="1754428"/>
                <a:chOff x="2929066" y="2065686"/>
                <a:chExt cx="1779754" cy="1754428"/>
              </a:xfrm>
            </p:grpSpPr>
            <p:pic>
              <p:nvPicPr>
                <p:cNvPr id="41" name="Graphic 40" descr="Water">
                  <a:extLst>
                    <a:ext uri="{FF2B5EF4-FFF2-40B4-BE49-F238E27FC236}">
                      <a16:creationId xmlns:a16="http://schemas.microsoft.com/office/drawing/2014/main" xmlns="" id="{38D8E624-6BF0-4CF4-A010-D91695BE4C08}"/>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42" name="Graphic 41" descr="Water">
                  <a:extLst>
                    <a:ext uri="{FF2B5EF4-FFF2-40B4-BE49-F238E27FC236}">
                      <a16:creationId xmlns:a16="http://schemas.microsoft.com/office/drawing/2014/main" xmlns="" id="{D84FE322-C8F8-4517-AF7C-5B9E88707C2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3449867" y="2065686"/>
                  <a:ext cx="914400" cy="914400"/>
                </a:xfrm>
                <a:prstGeom prst="rect">
                  <a:avLst/>
                </a:prstGeom>
              </p:spPr>
            </p:pic>
            <p:pic>
              <p:nvPicPr>
                <p:cNvPr id="43" name="Graphic 42" descr="Water">
                  <a:extLst>
                    <a:ext uri="{FF2B5EF4-FFF2-40B4-BE49-F238E27FC236}">
                      <a16:creationId xmlns:a16="http://schemas.microsoft.com/office/drawing/2014/main" xmlns="" id="{61146DB2-73BC-445D-BAB0-65A53CDBD0D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2929066" y="2663823"/>
                  <a:ext cx="1156291" cy="1156291"/>
                </a:xfrm>
                <a:prstGeom prst="rect">
                  <a:avLst/>
                </a:prstGeom>
              </p:spPr>
            </p:pic>
          </p:grpSp>
          <p:grpSp>
            <p:nvGrpSpPr>
              <p:cNvPr id="44" name="Group 43">
                <a:extLst>
                  <a:ext uri="{FF2B5EF4-FFF2-40B4-BE49-F238E27FC236}">
                    <a16:creationId xmlns:a16="http://schemas.microsoft.com/office/drawing/2014/main" xmlns="" id="{CBC46914-AFB3-4A4E-AA17-3D251C11EBA6}"/>
                  </a:ext>
                </a:extLst>
              </p:cNvPr>
              <p:cNvGrpSpPr/>
              <p:nvPr/>
            </p:nvGrpSpPr>
            <p:grpSpPr>
              <a:xfrm>
                <a:off x="3786871" y="2638353"/>
                <a:ext cx="1779754" cy="1754428"/>
                <a:chOff x="2929066" y="2065686"/>
                <a:chExt cx="1779754" cy="1754428"/>
              </a:xfrm>
            </p:grpSpPr>
            <p:pic>
              <p:nvPicPr>
                <p:cNvPr id="45" name="Graphic 44" descr="Water">
                  <a:extLst>
                    <a:ext uri="{FF2B5EF4-FFF2-40B4-BE49-F238E27FC236}">
                      <a16:creationId xmlns:a16="http://schemas.microsoft.com/office/drawing/2014/main" xmlns="" id="{DA9184DE-34D6-4CCE-8625-5FE8A300CA6D}"/>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46" name="Graphic 45" descr="Water">
                  <a:extLst>
                    <a:ext uri="{FF2B5EF4-FFF2-40B4-BE49-F238E27FC236}">
                      <a16:creationId xmlns:a16="http://schemas.microsoft.com/office/drawing/2014/main" xmlns="" id="{2608BECB-30E5-4E5E-A3C1-9A5C2C3DD71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3449867" y="2065686"/>
                  <a:ext cx="914400" cy="914400"/>
                </a:xfrm>
                <a:prstGeom prst="rect">
                  <a:avLst/>
                </a:prstGeom>
              </p:spPr>
            </p:pic>
            <p:pic>
              <p:nvPicPr>
                <p:cNvPr id="47" name="Graphic 46" descr="Water">
                  <a:extLst>
                    <a:ext uri="{FF2B5EF4-FFF2-40B4-BE49-F238E27FC236}">
                      <a16:creationId xmlns:a16="http://schemas.microsoft.com/office/drawing/2014/main" xmlns="" id="{A63949F9-E8DF-496F-A324-24F005A728A6}"/>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2929066" y="2663823"/>
                  <a:ext cx="1156291" cy="1156291"/>
                </a:xfrm>
                <a:prstGeom prst="rect">
                  <a:avLst/>
                </a:prstGeom>
              </p:spPr>
            </p:pic>
          </p:grpSp>
          <p:grpSp>
            <p:nvGrpSpPr>
              <p:cNvPr id="48" name="Group 47">
                <a:extLst>
                  <a:ext uri="{FF2B5EF4-FFF2-40B4-BE49-F238E27FC236}">
                    <a16:creationId xmlns:a16="http://schemas.microsoft.com/office/drawing/2014/main" xmlns="" id="{BAEDBA6A-3804-4BF2-89B4-FEFD60ECE739}"/>
                  </a:ext>
                </a:extLst>
              </p:cNvPr>
              <p:cNvGrpSpPr/>
              <p:nvPr/>
            </p:nvGrpSpPr>
            <p:grpSpPr>
              <a:xfrm flipH="1">
                <a:off x="4913088" y="2172573"/>
                <a:ext cx="1106865" cy="1091114"/>
                <a:chOff x="2929066" y="2065686"/>
                <a:chExt cx="1779754" cy="1754428"/>
              </a:xfrm>
            </p:grpSpPr>
            <p:pic>
              <p:nvPicPr>
                <p:cNvPr id="49" name="Graphic 48" descr="Water">
                  <a:extLst>
                    <a:ext uri="{FF2B5EF4-FFF2-40B4-BE49-F238E27FC236}">
                      <a16:creationId xmlns:a16="http://schemas.microsoft.com/office/drawing/2014/main" xmlns="" id="{77048307-C71C-406B-A4DB-988EC45C46AF}"/>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4097532" y="2460542"/>
                  <a:ext cx="611288" cy="611288"/>
                </a:xfrm>
                <a:prstGeom prst="rect">
                  <a:avLst/>
                </a:prstGeom>
              </p:spPr>
            </p:pic>
            <p:pic>
              <p:nvPicPr>
                <p:cNvPr id="50" name="Graphic 49" descr="Water">
                  <a:extLst>
                    <a:ext uri="{FF2B5EF4-FFF2-40B4-BE49-F238E27FC236}">
                      <a16:creationId xmlns:a16="http://schemas.microsoft.com/office/drawing/2014/main" xmlns="" id="{4DEA96F7-E3B5-4957-BAA9-D0D6F51A289E}"/>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3449867" y="2065686"/>
                  <a:ext cx="914400" cy="914400"/>
                </a:xfrm>
                <a:prstGeom prst="rect">
                  <a:avLst/>
                </a:prstGeom>
              </p:spPr>
            </p:pic>
            <p:pic>
              <p:nvPicPr>
                <p:cNvPr id="51" name="Graphic 50" descr="Water">
                  <a:extLst>
                    <a:ext uri="{FF2B5EF4-FFF2-40B4-BE49-F238E27FC236}">
                      <a16:creationId xmlns:a16="http://schemas.microsoft.com/office/drawing/2014/main" xmlns="" id="{30B1524D-D0D1-40D7-87E8-944CE3AEEDF3}"/>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2929066" y="2663823"/>
                  <a:ext cx="1156291" cy="1156291"/>
                </a:xfrm>
                <a:prstGeom prst="rect">
                  <a:avLst/>
                </a:prstGeom>
              </p:spPr>
            </p:pic>
          </p:grpSp>
          <p:grpSp>
            <p:nvGrpSpPr>
              <p:cNvPr id="52" name="Group 51">
                <a:extLst>
                  <a:ext uri="{FF2B5EF4-FFF2-40B4-BE49-F238E27FC236}">
                    <a16:creationId xmlns:a16="http://schemas.microsoft.com/office/drawing/2014/main" xmlns="" id="{94DBAF8D-4C25-4A7C-98A4-AB0D4DBC01CA}"/>
                  </a:ext>
                </a:extLst>
              </p:cNvPr>
              <p:cNvGrpSpPr/>
              <p:nvPr/>
            </p:nvGrpSpPr>
            <p:grpSpPr>
              <a:xfrm>
                <a:off x="2234526" y="3539887"/>
                <a:ext cx="1106865" cy="1091114"/>
                <a:chOff x="2929066" y="2065686"/>
                <a:chExt cx="1779754" cy="1754428"/>
              </a:xfrm>
            </p:grpSpPr>
            <p:pic>
              <p:nvPicPr>
                <p:cNvPr id="53" name="Graphic 52" descr="Water">
                  <a:extLst>
                    <a:ext uri="{FF2B5EF4-FFF2-40B4-BE49-F238E27FC236}">
                      <a16:creationId xmlns:a16="http://schemas.microsoft.com/office/drawing/2014/main" xmlns="" id="{F35AEE9D-268C-4F6B-B933-D798B246432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4097532" y="2460542"/>
                  <a:ext cx="611288" cy="611288"/>
                </a:xfrm>
                <a:prstGeom prst="rect">
                  <a:avLst/>
                </a:prstGeom>
              </p:spPr>
            </p:pic>
            <p:pic>
              <p:nvPicPr>
                <p:cNvPr id="54" name="Graphic 53" descr="Water">
                  <a:extLst>
                    <a:ext uri="{FF2B5EF4-FFF2-40B4-BE49-F238E27FC236}">
                      <a16:creationId xmlns:a16="http://schemas.microsoft.com/office/drawing/2014/main" xmlns="" id="{ECCE83D6-665D-42D2-9136-049903E84AE0}"/>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3449867" y="2065686"/>
                  <a:ext cx="914400" cy="914400"/>
                </a:xfrm>
                <a:prstGeom prst="rect">
                  <a:avLst/>
                </a:prstGeom>
              </p:spPr>
            </p:pic>
            <p:pic>
              <p:nvPicPr>
                <p:cNvPr id="55" name="Graphic 54" descr="Water">
                  <a:extLst>
                    <a:ext uri="{FF2B5EF4-FFF2-40B4-BE49-F238E27FC236}">
                      <a16:creationId xmlns:a16="http://schemas.microsoft.com/office/drawing/2014/main" xmlns="" id="{69EA8A11-2D78-4B91-93CD-09119D76D23C}"/>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2929066" y="2663823"/>
                  <a:ext cx="1156291" cy="1156291"/>
                </a:xfrm>
                <a:prstGeom prst="rect">
                  <a:avLst/>
                </a:prstGeom>
              </p:spPr>
            </p:pic>
          </p:grpSp>
        </p:grpSp>
        <p:grpSp>
          <p:nvGrpSpPr>
            <p:cNvPr id="56" name="Group 55">
              <a:extLst>
                <a:ext uri="{FF2B5EF4-FFF2-40B4-BE49-F238E27FC236}">
                  <a16:creationId xmlns:a16="http://schemas.microsoft.com/office/drawing/2014/main" xmlns="" id="{7198A23E-B1F2-40AC-AECA-4F31D09F7FB1}"/>
                </a:ext>
              </a:extLst>
            </p:cNvPr>
            <p:cNvGrpSpPr/>
            <p:nvPr/>
          </p:nvGrpSpPr>
          <p:grpSpPr>
            <a:xfrm>
              <a:off x="2611967" y="3533154"/>
              <a:ext cx="4557910" cy="2565315"/>
              <a:chOff x="1462043" y="2065686"/>
              <a:chExt cx="4557910" cy="2565315"/>
            </a:xfrm>
          </p:grpSpPr>
          <p:grpSp>
            <p:nvGrpSpPr>
              <p:cNvPr id="57" name="Group 56">
                <a:extLst>
                  <a:ext uri="{FF2B5EF4-FFF2-40B4-BE49-F238E27FC236}">
                    <a16:creationId xmlns:a16="http://schemas.microsoft.com/office/drawing/2014/main" xmlns="" id="{E16FA237-C2F1-4FA9-9C1C-580C9913DA59}"/>
                  </a:ext>
                </a:extLst>
              </p:cNvPr>
              <p:cNvGrpSpPr/>
              <p:nvPr/>
            </p:nvGrpSpPr>
            <p:grpSpPr>
              <a:xfrm>
                <a:off x="2929066" y="2065686"/>
                <a:ext cx="1779754" cy="1754428"/>
                <a:chOff x="2929066" y="2065686"/>
                <a:chExt cx="1779754" cy="1754428"/>
              </a:xfrm>
            </p:grpSpPr>
            <p:pic>
              <p:nvPicPr>
                <p:cNvPr id="74" name="Graphic 73" descr="Water">
                  <a:extLst>
                    <a:ext uri="{FF2B5EF4-FFF2-40B4-BE49-F238E27FC236}">
                      <a16:creationId xmlns:a16="http://schemas.microsoft.com/office/drawing/2014/main" xmlns="" id="{126EC6AA-8D97-4ACA-AD81-A3671ADE1842}"/>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75" name="Graphic 74" descr="Water">
                  <a:extLst>
                    <a:ext uri="{FF2B5EF4-FFF2-40B4-BE49-F238E27FC236}">
                      <a16:creationId xmlns:a16="http://schemas.microsoft.com/office/drawing/2014/main" xmlns="" id="{FA56E022-3B53-459A-A28C-2CD8559AF023}"/>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3449867" y="2065686"/>
                  <a:ext cx="914400" cy="914400"/>
                </a:xfrm>
                <a:prstGeom prst="rect">
                  <a:avLst/>
                </a:prstGeom>
              </p:spPr>
            </p:pic>
            <p:pic>
              <p:nvPicPr>
                <p:cNvPr id="76" name="Graphic 75" descr="Water">
                  <a:extLst>
                    <a:ext uri="{FF2B5EF4-FFF2-40B4-BE49-F238E27FC236}">
                      <a16:creationId xmlns:a16="http://schemas.microsoft.com/office/drawing/2014/main" xmlns="" id="{18AEEF74-5D13-4E02-AB8D-B0BB46206A74}"/>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2929066" y="2663823"/>
                  <a:ext cx="1156291" cy="1156291"/>
                </a:xfrm>
                <a:prstGeom prst="rect">
                  <a:avLst/>
                </a:prstGeom>
              </p:spPr>
            </p:pic>
          </p:grpSp>
          <p:grpSp>
            <p:nvGrpSpPr>
              <p:cNvPr id="58" name="Group 57">
                <a:extLst>
                  <a:ext uri="{FF2B5EF4-FFF2-40B4-BE49-F238E27FC236}">
                    <a16:creationId xmlns:a16="http://schemas.microsoft.com/office/drawing/2014/main" xmlns="" id="{DBD28BEF-57DB-4A5B-9BCE-E6A376ADD77C}"/>
                  </a:ext>
                </a:extLst>
              </p:cNvPr>
              <p:cNvGrpSpPr/>
              <p:nvPr/>
            </p:nvGrpSpPr>
            <p:grpSpPr>
              <a:xfrm>
                <a:off x="1462043" y="2357398"/>
                <a:ext cx="1779754" cy="1754428"/>
                <a:chOff x="2929066" y="2065686"/>
                <a:chExt cx="1779754" cy="1754428"/>
              </a:xfrm>
            </p:grpSpPr>
            <p:pic>
              <p:nvPicPr>
                <p:cNvPr id="71" name="Graphic 70" descr="Water">
                  <a:extLst>
                    <a:ext uri="{FF2B5EF4-FFF2-40B4-BE49-F238E27FC236}">
                      <a16:creationId xmlns:a16="http://schemas.microsoft.com/office/drawing/2014/main" xmlns="" id="{81691609-F16B-4147-8134-23693DF74100}"/>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72" name="Graphic 71" descr="Water">
                  <a:extLst>
                    <a:ext uri="{FF2B5EF4-FFF2-40B4-BE49-F238E27FC236}">
                      <a16:creationId xmlns:a16="http://schemas.microsoft.com/office/drawing/2014/main" xmlns="" id="{869F01BC-6739-4944-BD21-A4AAEE9CC3C7}"/>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3449867" y="2065686"/>
                  <a:ext cx="914400" cy="914400"/>
                </a:xfrm>
                <a:prstGeom prst="rect">
                  <a:avLst/>
                </a:prstGeom>
              </p:spPr>
            </p:pic>
            <p:pic>
              <p:nvPicPr>
                <p:cNvPr id="73" name="Graphic 72" descr="Water">
                  <a:extLst>
                    <a:ext uri="{FF2B5EF4-FFF2-40B4-BE49-F238E27FC236}">
                      <a16:creationId xmlns:a16="http://schemas.microsoft.com/office/drawing/2014/main" xmlns="" id="{B69E265A-6EAE-46AB-9366-3C6645FF21FA}"/>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2929066" y="2663823"/>
                  <a:ext cx="1156291" cy="1156291"/>
                </a:xfrm>
                <a:prstGeom prst="rect">
                  <a:avLst/>
                </a:prstGeom>
              </p:spPr>
            </p:pic>
          </p:grpSp>
          <p:grpSp>
            <p:nvGrpSpPr>
              <p:cNvPr id="59" name="Group 58">
                <a:extLst>
                  <a:ext uri="{FF2B5EF4-FFF2-40B4-BE49-F238E27FC236}">
                    <a16:creationId xmlns:a16="http://schemas.microsoft.com/office/drawing/2014/main" xmlns="" id="{E3297157-26D2-47CC-AD30-75E5710E5710}"/>
                  </a:ext>
                </a:extLst>
              </p:cNvPr>
              <p:cNvGrpSpPr/>
              <p:nvPr/>
            </p:nvGrpSpPr>
            <p:grpSpPr>
              <a:xfrm>
                <a:off x="3786871" y="2638353"/>
                <a:ext cx="1779754" cy="1754428"/>
                <a:chOff x="2929066" y="2065686"/>
                <a:chExt cx="1779754" cy="1754428"/>
              </a:xfrm>
            </p:grpSpPr>
            <p:pic>
              <p:nvPicPr>
                <p:cNvPr id="68" name="Graphic 67" descr="Water">
                  <a:extLst>
                    <a:ext uri="{FF2B5EF4-FFF2-40B4-BE49-F238E27FC236}">
                      <a16:creationId xmlns:a16="http://schemas.microsoft.com/office/drawing/2014/main" xmlns="" id="{87AB3FBF-C715-4FCC-9B05-F88E820792A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097532" y="2460542"/>
                  <a:ext cx="611288" cy="611288"/>
                </a:xfrm>
                <a:prstGeom prst="rect">
                  <a:avLst/>
                </a:prstGeom>
              </p:spPr>
            </p:pic>
            <p:pic>
              <p:nvPicPr>
                <p:cNvPr id="69" name="Graphic 68" descr="Water">
                  <a:extLst>
                    <a:ext uri="{FF2B5EF4-FFF2-40B4-BE49-F238E27FC236}">
                      <a16:creationId xmlns:a16="http://schemas.microsoft.com/office/drawing/2014/main" xmlns="" id="{C29FDB56-6C65-460B-9360-112AE0DB83A3}"/>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3449867" y="2065686"/>
                  <a:ext cx="914400" cy="914400"/>
                </a:xfrm>
                <a:prstGeom prst="rect">
                  <a:avLst/>
                </a:prstGeom>
              </p:spPr>
            </p:pic>
            <p:pic>
              <p:nvPicPr>
                <p:cNvPr id="70" name="Graphic 69" descr="Water">
                  <a:extLst>
                    <a:ext uri="{FF2B5EF4-FFF2-40B4-BE49-F238E27FC236}">
                      <a16:creationId xmlns:a16="http://schemas.microsoft.com/office/drawing/2014/main" xmlns="" id="{ED2FEF37-F4DE-4E44-9638-774A7F1D05DB}"/>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2929066" y="2663823"/>
                  <a:ext cx="1156291" cy="1156291"/>
                </a:xfrm>
                <a:prstGeom prst="rect">
                  <a:avLst/>
                </a:prstGeom>
              </p:spPr>
            </p:pic>
          </p:grpSp>
          <p:grpSp>
            <p:nvGrpSpPr>
              <p:cNvPr id="60" name="Group 59">
                <a:extLst>
                  <a:ext uri="{FF2B5EF4-FFF2-40B4-BE49-F238E27FC236}">
                    <a16:creationId xmlns:a16="http://schemas.microsoft.com/office/drawing/2014/main" xmlns="" id="{6221F4F1-F0CA-4FF5-BA25-AA16DC2700D7}"/>
                  </a:ext>
                </a:extLst>
              </p:cNvPr>
              <p:cNvGrpSpPr/>
              <p:nvPr/>
            </p:nvGrpSpPr>
            <p:grpSpPr>
              <a:xfrm flipH="1">
                <a:off x="4913088" y="2172573"/>
                <a:ext cx="1106865" cy="1091114"/>
                <a:chOff x="2929066" y="2065686"/>
                <a:chExt cx="1779754" cy="1754428"/>
              </a:xfrm>
            </p:grpSpPr>
            <p:pic>
              <p:nvPicPr>
                <p:cNvPr id="65" name="Graphic 64" descr="Water">
                  <a:extLst>
                    <a:ext uri="{FF2B5EF4-FFF2-40B4-BE49-F238E27FC236}">
                      <a16:creationId xmlns:a16="http://schemas.microsoft.com/office/drawing/2014/main" xmlns="" id="{2258033A-D4D3-435D-8131-D0481EAFC485}"/>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4097532" y="2460542"/>
                  <a:ext cx="611288" cy="611288"/>
                </a:xfrm>
                <a:prstGeom prst="rect">
                  <a:avLst/>
                </a:prstGeom>
              </p:spPr>
            </p:pic>
            <p:pic>
              <p:nvPicPr>
                <p:cNvPr id="66" name="Graphic 65" descr="Water">
                  <a:extLst>
                    <a:ext uri="{FF2B5EF4-FFF2-40B4-BE49-F238E27FC236}">
                      <a16:creationId xmlns:a16="http://schemas.microsoft.com/office/drawing/2014/main" xmlns="" id="{53315762-0A5C-4FF5-88F0-76B19E2846E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3449867" y="2065686"/>
                  <a:ext cx="914400" cy="914400"/>
                </a:xfrm>
                <a:prstGeom prst="rect">
                  <a:avLst/>
                </a:prstGeom>
              </p:spPr>
            </p:pic>
            <p:pic>
              <p:nvPicPr>
                <p:cNvPr id="67" name="Graphic 66" descr="Water">
                  <a:extLst>
                    <a:ext uri="{FF2B5EF4-FFF2-40B4-BE49-F238E27FC236}">
                      <a16:creationId xmlns:a16="http://schemas.microsoft.com/office/drawing/2014/main" xmlns="" id="{8EDEC62B-37B1-4F8D-B54B-63C5BE4D8EB3}"/>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2929066" y="2663823"/>
                  <a:ext cx="1156291" cy="1156291"/>
                </a:xfrm>
                <a:prstGeom prst="rect">
                  <a:avLst/>
                </a:prstGeom>
              </p:spPr>
            </p:pic>
          </p:grpSp>
          <p:grpSp>
            <p:nvGrpSpPr>
              <p:cNvPr id="61" name="Group 60">
                <a:extLst>
                  <a:ext uri="{FF2B5EF4-FFF2-40B4-BE49-F238E27FC236}">
                    <a16:creationId xmlns:a16="http://schemas.microsoft.com/office/drawing/2014/main" xmlns="" id="{2EA01ABF-2C41-4367-952B-C200E91538CB}"/>
                  </a:ext>
                </a:extLst>
              </p:cNvPr>
              <p:cNvGrpSpPr/>
              <p:nvPr/>
            </p:nvGrpSpPr>
            <p:grpSpPr>
              <a:xfrm>
                <a:off x="2234526" y="3539887"/>
                <a:ext cx="1106865" cy="1091114"/>
                <a:chOff x="2929066" y="2065686"/>
                <a:chExt cx="1779754" cy="1754428"/>
              </a:xfrm>
            </p:grpSpPr>
            <p:pic>
              <p:nvPicPr>
                <p:cNvPr id="62" name="Graphic 61" descr="Water">
                  <a:extLst>
                    <a:ext uri="{FF2B5EF4-FFF2-40B4-BE49-F238E27FC236}">
                      <a16:creationId xmlns:a16="http://schemas.microsoft.com/office/drawing/2014/main" xmlns="" id="{FE3ACB45-A2AF-4DB3-B76A-C0A40B4762C2}"/>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4097532" y="2460542"/>
                  <a:ext cx="611288" cy="611288"/>
                </a:xfrm>
                <a:prstGeom prst="rect">
                  <a:avLst/>
                </a:prstGeom>
              </p:spPr>
            </p:pic>
            <p:pic>
              <p:nvPicPr>
                <p:cNvPr id="63" name="Graphic 62" descr="Water">
                  <a:extLst>
                    <a:ext uri="{FF2B5EF4-FFF2-40B4-BE49-F238E27FC236}">
                      <a16:creationId xmlns:a16="http://schemas.microsoft.com/office/drawing/2014/main" xmlns="" id="{38D64742-30F7-468C-805A-9C70D7F953E9}"/>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3449867" y="2065686"/>
                  <a:ext cx="914400" cy="914400"/>
                </a:xfrm>
                <a:prstGeom prst="rect">
                  <a:avLst/>
                </a:prstGeom>
              </p:spPr>
            </p:pic>
            <p:pic>
              <p:nvPicPr>
                <p:cNvPr id="64" name="Graphic 63" descr="Water">
                  <a:extLst>
                    <a:ext uri="{FF2B5EF4-FFF2-40B4-BE49-F238E27FC236}">
                      <a16:creationId xmlns:a16="http://schemas.microsoft.com/office/drawing/2014/main" xmlns="" id="{125EDDFB-45BC-40CE-8F8C-7E6DB9503BCE}"/>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2929066" y="2663823"/>
                  <a:ext cx="1156291" cy="1156291"/>
                </a:xfrm>
                <a:prstGeom prst="rect">
                  <a:avLst/>
                </a:prstGeom>
              </p:spPr>
            </p:pic>
          </p:grpSp>
        </p:grpSp>
      </p:grpSp>
      <p:grpSp>
        <p:nvGrpSpPr>
          <p:cNvPr id="27" name="Group 26">
            <a:extLst>
              <a:ext uri="{FF2B5EF4-FFF2-40B4-BE49-F238E27FC236}">
                <a16:creationId xmlns:a16="http://schemas.microsoft.com/office/drawing/2014/main" xmlns="" id="{0D1B5E93-7541-418C-9DBB-C4E931B19450}"/>
              </a:ext>
            </a:extLst>
          </p:cNvPr>
          <p:cNvGrpSpPr/>
          <p:nvPr/>
        </p:nvGrpSpPr>
        <p:grpSpPr>
          <a:xfrm>
            <a:off x="592748" y="2530297"/>
            <a:ext cx="3988476" cy="1846194"/>
            <a:chOff x="2899612" y="4776537"/>
            <a:chExt cx="2849412" cy="1109133"/>
          </a:xfrm>
        </p:grpSpPr>
        <p:sp>
          <p:nvSpPr>
            <p:cNvPr id="28" name="Speech Bubble: Rectangle with Corners Rounded 27">
              <a:extLst>
                <a:ext uri="{FF2B5EF4-FFF2-40B4-BE49-F238E27FC236}">
                  <a16:creationId xmlns:a16="http://schemas.microsoft.com/office/drawing/2014/main" xmlns="" id="{7A44333C-4899-45F4-BB9D-55395C616A8B}"/>
                </a:ext>
              </a:extLst>
            </p:cNvPr>
            <p:cNvSpPr/>
            <p:nvPr/>
          </p:nvSpPr>
          <p:spPr>
            <a:xfrm>
              <a:off x="2899612" y="4776537"/>
              <a:ext cx="2849411" cy="1109133"/>
            </a:xfrm>
            <a:prstGeom prst="wedgeRoundRectCallout">
              <a:avLst>
                <a:gd name="adj1" fmla="val 9836"/>
                <a:gd name="adj2" fmla="val 68063"/>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xmlns="" id="{41402EB0-F750-4FA2-A5A5-8FA1E66E3D18}"/>
                </a:ext>
              </a:extLst>
            </p:cNvPr>
            <p:cNvSpPr/>
            <p:nvPr/>
          </p:nvSpPr>
          <p:spPr>
            <a:xfrm>
              <a:off x="3105593" y="4910988"/>
              <a:ext cx="2643431" cy="833690"/>
            </a:xfrm>
            <a:prstGeom prst="rect">
              <a:avLst/>
            </a:prstGeom>
          </p:spPr>
          <p:txBody>
            <a:bodyPr wrap="square">
              <a:spAutoFit/>
            </a:bodyPr>
            <a:lstStyle/>
            <a:p>
              <a:pPr lvl="0">
                <a:lnSpc>
                  <a:spcPct val="90000"/>
                </a:lnSpc>
                <a:buClr>
                  <a:srgbClr val="1C1C1C"/>
                </a:buClr>
                <a:buSzPts val="1800"/>
              </a:pPr>
              <a:r>
                <a:rPr lang="en-GB" dirty="0">
                  <a:solidFill>
                    <a:schemeClr val="dk1"/>
                  </a:solidFill>
                </a:rPr>
                <a:t>This means that we don’t have </a:t>
              </a:r>
              <a:br>
                <a:rPr lang="en-GB" dirty="0">
                  <a:solidFill>
                    <a:schemeClr val="dk1"/>
                  </a:solidFill>
                </a:rPr>
              </a:br>
              <a:r>
                <a:rPr lang="en-GB" dirty="0">
                  <a:solidFill>
                    <a:schemeClr val="dk1"/>
                  </a:solidFill>
                </a:rPr>
                <a:t>to pretend that everything is OK right now but that even when things aren’t OK, there will still be wonderful things within our life.</a:t>
              </a:r>
              <a:endParaRPr lang="en-GB" dirty="0"/>
            </a:p>
          </p:txBody>
        </p:sp>
      </p:grpSp>
      <p:grpSp>
        <p:nvGrpSpPr>
          <p:cNvPr id="30" name="Group 29">
            <a:extLst>
              <a:ext uri="{FF2B5EF4-FFF2-40B4-BE49-F238E27FC236}">
                <a16:creationId xmlns:a16="http://schemas.microsoft.com/office/drawing/2014/main" xmlns="" id="{D68AEF4C-96F0-40F6-AAEE-95E5479251CE}"/>
              </a:ext>
            </a:extLst>
          </p:cNvPr>
          <p:cNvGrpSpPr/>
          <p:nvPr/>
        </p:nvGrpSpPr>
        <p:grpSpPr>
          <a:xfrm>
            <a:off x="4814043" y="3318915"/>
            <a:ext cx="3737102" cy="1078526"/>
            <a:chOff x="2899612" y="4776537"/>
            <a:chExt cx="2849412" cy="1109133"/>
          </a:xfrm>
        </p:grpSpPr>
        <p:sp>
          <p:nvSpPr>
            <p:cNvPr id="31" name="Speech Bubble: Rectangle with Corners Rounded 30">
              <a:extLst>
                <a:ext uri="{FF2B5EF4-FFF2-40B4-BE49-F238E27FC236}">
                  <a16:creationId xmlns:a16="http://schemas.microsoft.com/office/drawing/2014/main" xmlns="" id="{4663BF22-7CD3-4AA9-AD5B-3167E7601EBC}"/>
                </a:ext>
              </a:extLst>
            </p:cNvPr>
            <p:cNvSpPr/>
            <p:nvPr/>
          </p:nvSpPr>
          <p:spPr>
            <a:xfrm>
              <a:off x="2899612" y="4776537"/>
              <a:ext cx="2849411" cy="1109133"/>
            </a:xfrm>
            <a:prstGeom prst="wedgeRoundRectCallout">
              <a:avLst>
                <a:gd name="adj1" fmla="val -12349"/>
                <a:gd name="adj2" fmla="val 87412"/>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31">
              <a:extLst>
                <a:ext uri="{FF2B5EF4-FFF2-40B4-BE49-F238E27FC236}">
                  <a16:creationId xmlns:a16="http://schemas.microsoft.com/office/drawing/2014/main" xmlns="" id="{DDC52F0D-ED1B-4444-8E5C-21272349DE8D}"/>
                </a:ext>
              </a:extLst>
            </p:cNvPr>
            <p:cNvSpPr/>
            <p:nvPr/>
          </p:nvSpPr>
          <p:spPr>
            <a:xfrm>
              <a:off x="3105593" y="4910988"/>
              <a:ext cx="2643431" cy="410744"/>
            </a:xfrm>
            <a:prstGeom prst="rect">
              <a:avLst/>
            </a:prstGeom>
          </p:spPr>
          <p:txBody>
            <a:bodyPr wrap="square">
              <a:spAutoFit/>
            </a:bodyPr>
            <a:lstStyle/>
            <a:p>
              <a:pPr lvl="0">
                <a:lnSpc>
                  <a:spcPct val="90000"/>
                </a:lnSpc>
                <a:buClr>
                  <a:srgbClr val="1C1C1C"/>
                </a:buClr>
                <a:buSzPts val="1800"/>
              </a:pPr>
              <a:r>
                <a:rPr lang="en-GB" dirty="0">
                  <a:solidFill>
                    <a:schemeClr val="dk1"/>
                  </a:solidFill>
                </a:rPr>
                <a:t>Even if those things are small, celebrating and focusing on them can really help you. </a:t>
              </a:r>
            </a:p>
          </p:txBody>
        </p:sp>
      </p:grpSp>
    </p:spTree>
    <p:extLst>
      <p:ext uri="{BB962C8B-B14F-4D97-AF65-F5344CB8AC3E}">
        <p14:creationId xmlns:p14="http://schemas.microsoft.com/office/powerpoint/2010/main" val="1920158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path" presetSubtype="0" repeatCount="indefinite" accel="50000" decel="50000" fill="hold" nodeType="withEffect">
                                  <p:stCondLst>
                                    <p:cond delay="0"/>
                                  </p:stCondLst>
                                  <p:childTnLst>
                                    <p:animMotion origin="layout" path="M 5E-6 1.11111E-6 L 5E-6 0.66782 " pathEditMode="relative" rAng="0" ptsTypes="AA">
                                      <p:cBhvr>
                                        <p:cTn id="11" dur="2000" fill="hold"/>
                                        <p:tgtEl>
                                          <p:spTgt spid="12"/>
                                        </p:tgtEl>
                                        <p:attrNameLst>
                                          <p:attrName>ppt_x</p:attrName>
                                          <p:attrName>ppt_y</p:attrName>
                                        </p:attrNameLst>
                                      </p:cBhvr>
                                      <p:rCtr x="0" y="33380"/>
                                    </p:animMotion>
                                  </p:childTnLst>
                                </p:cTn>
                              </p:par>
                              <p:par>
                                <p:cTn id="12" presetID="2" presetClass="entr" presetSubtype="8" fill="hold" nodeType="withEffect">
                                  <p:stCondLst>
                                    <p:cond delay="0"/>
                                  </p:stCondLst>
                                  <p:childTnLst>
                                    <p:set>
                                      <p:cBhvr>
                                        <p:cTn id="13" dur="1" fill="hold">
                                          <p:stCondLst>
                                            <p:cond delay="0"/>
                                          </p:stCondLst>
                                        </p:cTn>
                                        <p:tgtEl>
                                          <p:spTgt spid="79"/>
                                        </p:tgtEl>
                                        <p:attrNameLst>
                                          <p:attrName>style.visibility</p:attrName>
                                        </p:attrNameLst>
                                      </p:cBhvr>
                                      <p:to>
                                        <p:strVal val="visible"/>
                                      </p:to>
                                    </p:set>
                                    <p:anim calcmode="lin" valueType="num">
                                      <p:cBhvr additive="base">
                                        <p:cTn id="14" dur="2600" fill="hold"/>
                                        <p:tgtEl>
                                          <p:spTgt spid="79"/>
                                        </p:tgtEl>
                                        <p:attrNameLst>
                                          <p:attrName>ppt_x</p:attrName>
                                        </p:attrNameLst>
                                      </p:cBhvr>
                                      <p:tavLst>
                                        <p:tav tm="0">
                                          <p:val>
                                            <p:strVal val="0-#ppt_w/2"/>
                                          </p:val>
                                        </p:tav>
                                        <p:tav tm="100000">
                                          <p:val>
                                            <p:strVal val="#ppt_x"/>
                                          </p:val>
                                        </p:tav>
                                      </p:tavLst>
                                    </p:anim>
                                    <p:anim calcmode="lin" valueType="num">
                                      <p:cBhvr additive="base">
                                        <p:cTn id="15" dur="2600" fill="hold"/>
                                        <p:tgtEl>
                                          <p:spTgt spid="79"/>
                                        </p:tgtEl>
                                        <p:attrNameLst>
                                          <p:attrName>ppt_y</p:attrName>
                                        </p:attrNameLst>
                                      </p:cBhvr>
                                      <p:tavLst>
                                        <p:tav tm="0">
                                          <p:val>
                                            <p:strVal val="#ppt_y"/>
                                          </p:val>
                                        </p:tav>
                                        <p:tav tm="100000">
                                          <p:val>
                                            <p:strVal val="#ppt_y"/>
                                          </p:val>
                                        </p:tav>
                                      </p:tavLst>
                                    </p:anim>
                                  </p:childTnLst>
                                </p:cTn>
                              </p:par>
                              <p:par>
                                <p:cTn id="16" presetID="32" presetClass="emph" presetSubtype="0" fill="hold" nodeType="withEffect">
                                  <p:stCondLst>
                                    <p:cond delay="0"/>
                                  </p:stCondLst>
                                  <p:childTnLst>
                                    <p:animRot by="120000">
                                      <p:cBhvr>
                                        <p:cTn id="17" dur="260" fill="hold">
                                          <p:stCondLst>
                                            <p:cond delay="0"/>
                                          </p:stCondLst>
                                        </p:cTn>
                                        <p:tgtEl>
                                          <p:spTgt spid="79"/>
                                        </p:tgtEl>
                                        <p:attrNameLst>
                                          <p:attrName>r</p:attrName>
                                        </p:attrNameLst>
                                      </p:cBhvr>
                                    </p:animRot>
                                    <p:animRot by="-240000">
                                      <p:cBhvr>
                                        <p:cTn id="18" dur="520" fill="hold">
                                          <p:stCondLst>
                                            <p:cond delay="520"/>
                                          </p:stCondLst>
                                        </p:cTn>
                                        <p:tgtEl>
                                          <p:spTgt spid="79"/>
                                        </p:tgtEl>
                                        <p:attrNameLst>
                                          <p:attrName>r</p:attrName>
                                        </p:attrNameLst>
                                      </p:cBhvr>
                                    </p:animRot>
                                    <p:animRot by="240000">
                                      <p:cBhvr>
                                        <p:cTn id="19" dur="520" fill="hold">
                                          <p:stCondLst>
                                            <p:cond delay="1040"/>
                                          </p:stCondLst>
                                        </p:cTn>
                                        <p:tgtEl>
                                          <p:spTgt spid="79"/>
                                        </p:tgtEl>
                                        <p:attrNameLst>
                                          <p:attrName>r</p:attrName>
                                        </p:attrNameLst>
                                      </p:cBhvr>
                                    </p:animRot>
                                    <p:animRot by="-240000">
                                      <p:cBhvr>
                                        <p:cTn id="20" dur="520" fill="hold">
                                          <p:stCondLst>
                                            <p:cond delay="1560"/>
                                          </p:stCondLst>
                                        </p:cTn>
                                        <p:tgtEl>
                                          <p:spTgt spid="79"/>
                                        </p:tgtEl>
                                        <p:attrNameLst>
                                          <p:attrName>r</p:attrName>
                                        </p:attrNameLst>
                                      </p:cBhvr>
                                    </p:animRot>
                                    <p:animRot by="120000">
                                      <p:cBhvr>
                                        <p:cTn id="21" dur="520" fill="hold">
                                          <p:stCondLst>
                                            <p:cond delay="2080"/>
                                          </p:stCondLst>
                                        </p:cTn>
                                        <p:tgtEl>
                                          <p:spTgt spid="79"/>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1000"/>
                                        <p:tgtEl>
                                          <p:spTgt spid="27"/>
                                        </p:tgtEl>
                                      </p:cBhvr>
                                    </p:animEffect>
                                    <p:anim calcmode="lin" valueType="num">
                                      <p:cBhvr>
                                        <p:cTn id="27" dur="1000" fill="hold"/>
                                        <p:tgtEl>
                                          <p:spTgt spid="27"/>
                                        </p:tgtEl>
                                        <p:attrNameLst>
                                          <p:attrName>ppt_x</p:attrName>
                                        </p:attrNameLst>
                                      </p:cBhvr>
                                      <p:tavLst>
                                        <p:tav tm="0">
                                          <p:val>
                                            <p:strVal val="#ppt_x"/>
                                          </p:val>
                                        </p:tav>
                                        <p:tav tm="100000">
                                          <p:val>
                                            <p:strVal val="#ppt_x"/>
                                          </p:val>
                                        </p:tav>
                                      </p:tavLst>
                                    </p:anim>
                                    <p:anim calcmode="lin" valueType="num">
                                      <p:cBhvr>
                                        <p:cTn id="28"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77"/>
                                        </p:tgtEl>
                                        <p:attrNameLst>
                                          <p:attrName>style.visibility</p:attrName>
                                        </p:attrNameLst>
                                      </p:cBhvr>
                                      <p:to>
                                        <p:strVal val="visible"/>
                                      </p:to>
                                    </p:set>
                                    <p:anim calcmode="lin" valueType="num">
                                      <p:cBhvr additive="base">
                                        <p:cTn id="33" dur="2600" fill="hold"/>
                                        <p:tgtEl>
                                          <p:spTgt spid="77"/>
                                        </p:tgtEl>
                                        <p:attrNameLst>
                                          <p:attrName>ppt_x</p:attrName>
                                        </p:attrNameLst>
                                      </p:cBhvr>
                                      <p:tavLst>
                                        <p:tav tm="0">
                                          <p:val>
                                            <p:strVal val="1+#ppt_w/2"/>
                                          </p:val>
                                        </p:tav>
                                        <p:tav tm="100000">
                                          <p:val>
                                            <p:strVal val="#ppt_x"/>
                                          </p:val>
                                        </p:tav>
                                      </p:tavLst>
                                    </p:anim>
                                    <p:anim calcmode="lin" valueType="num">
                                      <p:cBhvr additive="base">
                                        <p:cTn id="34" dur="2600" fill="hold"/>
                                        <p:tgtEl>
                                          <p:spTgt spid="77"/>
                                        </p:tgtEl>
                                        <p:attrNameLst>
                                          <p:attrName>ppt_y</p:attrName>
                                        </p:attrNameLst>
                                      </p:cBhvr>
                                      <p:tavLst>
                                        <p:tav tm="0">
                                          <p:val>
                                            <p:strVal val="#ppt_y"/>
                                          </p:val>
                                        </p:tav>
                                        <p:tav tm="100000">
                                          <p:val>
                                            <p:strVal val="#ppt_y"/>
                                          </p:val>
                                        </p:tav>
                                      </p:tavLst>
                                    </p:anim>
                                  </p:childTnLst>
                                </p:cTn>
                              </p:par>
                              <p:par>
                                <p:cTn id="35" presetID="32" presetClass="emph" presetSubtype="0" fill="hold" nodeType="withEffect">
                                  <p:stCondLst>
                                    <p:cond delay="0"/>
                                  </p:stCondLst>
                                  <p:childTnLst>
                                    <p:animRot by="120000">
                                      <p:cBhvr>
                                        <p:cTn id="36" dur="260" fill="hold">
                                          <p:stCondLst>
                                            <p:cond delay="0"/>
                                          </p:stCondLst>
                                        </p:cTn>
                                        <p:tgtEl>
                                          <p:spTgt spid="77"/>
                                        </p:tgtEl>
                                        <p:attrNameLst>
                                          <p:attrName>r</p:attrName>
                                        </p:attrNameLst>
                                      </p:cBhvr>
                                    </p:animRot>
                                    <p:animRot by="-240000">
                                      <p:cBhvr>
                                        <p:cTn id="37" dur="520" fill="hold">
                                          <p:stCondLst>
                                            <p:cond delay="520"/>
                                          </p:stCondLst>
                                        </p:cTn>
                                        <p:tgtEl>
                                          <p:spTgt spid="77"/>
                                        </p:tgtEl>
                                        <p:attrNameLst>
                                          <p:attrName>r</p:attrName>
                                        </p:attrNameLst>
                                      </p:cBhvr>
                                    </p:animRot>
                                    <p:animRot by="240000">
                                      <p:cBhvr>
                                        <p:cTn id="38" dur="520" fill="hold">
                                          <p:stCondLst>
                                            <p:cond delay="1040"/>
                                          </p:stCondLst>
                                        </p:cTn>
                                        <p:tgtEl>
                                          <p:spTgt spid="77"/>
                                        </p:tgtEl>
                                        <p:attrNameLst>
                                          <p:attrName>r</p:attrName>
                                        </p:attrNameLst>
                                      </p:cBhvr>
                                    </p:animRot>
                                    <p:animRot by="-240000">
                                      <p:cBhvr>
                                        <p:cTn id="39" dur="520" fill="hold">
                                          <p:stCondLst>
                                            <p:cond delay="1560"/>
                                          </p:stCondLst>
                                        </p:cTn>
                                        <p:tgtEl>
                                          <p:spTgt spid="77"/>
                                        </p:tgtEl>
                                        <p:attrNameLst>
                                          <p:attrName>r</p:attrName>
                                        </p:attrNameLst>
                                      </p:cBhvr>
                                    </p:animRot>
                                    <p:animRot by="120000">
                                      <p:cBhvr>
                                        <p:cTn id="40" dur="520" fill="hold">
                                          <p:stCondLst>
                                            <p:cond delay="2080"/>
                                          </p:stCondLst>
                                        </p:cTn>
                                        <p:tgtEl>
                                          <p:spTgt spid="77"/>
                                        </p:tgtEl>
                                        <p:attrNameLst>
                                          <p:attrName>r</p:attrName>
                                        </p:attrNameLst>
                                      </p:cBhvr>
                                    </p:animRot>
                                  </p:childTnLst>
                                </p:cTn>
                              </p:par>
                            </p:childTnLst>
                          </p:cTn>
                        </p:par>
                        <p:par>
                          <p:cTn id="41" fill="hold">
                            <p:stCondLst>
                              <p:cond delay="2600"/>
                            </p:stCondLst>
                            <p:childTnLst>
                              <p:par>
                                <p:cTn id="42" presetID="42" presetClass="entr" presetSubtype="0"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1000"/>
                                        <p:tgtEl>
                                          <p:spTgt spid="30"/>
                                        </p:tgtEl>
                                      </p:cBhvr>
                                    </p:animEffect>
                                    <p:anim calcmode="lin" valueType="num">
                                      <p:cBhvr>
                                        <p:cTn id="45" dur="1000" fill="hold"/>
                                        <p:tgtEl>
                                          <p:spTgt spid="30"/>
                                        </p:tgtEl>
                                        <p:attrNameLst>
                                          <p:attrName>ppt_x</p:attrName>
                                        </p:attrNameLst>
                                      </p:cBhvr>
                                      <p:tavLst>
                                        <p:tav tm="0">
                                          <p:val>
                                            <p:strVal val="#ppt_x"/>
                                          </p:val>
                                        </p:tav>
                                        <p:tav tm="100000">
                                          <p:val>
                                            <p:strVal val="#ppt_x"/>
                                          </p:val>
                                        </p:tav>
                                      </p:tavLst>
                                    </p:anim>
                                    <p:anim calcmode="lin" valueType="num">
                                      <p:cBhvr>
                                        <p:cTn id="4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5C0EC13D-98F1-4BA4-B756-89AEA90C3A2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8674" y="1420847"/>
            <a:ext cx="7022173" cy="4965488"/>
          </a:xfrm>
          <a:prstGeom prst="roundRect">
            <a:avLst/>
          </a:prstGeom>
        </p:spPr>
      </p:pic>
      <p:grpSp>
        <p:nvGrpSpPr>
          <p:cNvPr id="10" name="Group 9">
            <a:extLst>
              <a:ext uri="{FF2B5EF4-FFF2-40B4-BE49-F238E27FC236}">
                <a16:creationId xmlns:a16="http://schemas.microsoft.com/office/drawing/2014/main" xmlns="" id="{EAD57262-B843-4858-AF72-6BB43699F744}"/>
              </a:ext>
            </a:extLst>
          </p:cNvPr>
          <p:cNvGrpSpPr/>
          <p:nvPr/>
        </p:nvGrpSpPr>
        <p:grpSpPr>
          <a:xfrm>
            <a:off x="201935" y="1725396"/>
            <a:ext cx="3285848" cy="622426"/>
            <a:chOff x="201934" y="1836844"/>
            <a:chExt cx="7486245" cy="951266"/>
          </a:xfrm>
          <a:solidFill>
            <a:srgbClr val="F9B000"/>
          </a:solidFill>
        </p:grpSpPr>
        <p:sp>
          <p:nvSpPr>
            <p:cNvPr id="6" name="Rectangle 5">
              <a:extLst>
                <a:ext uri="{FF2B5EF4-FFF2-40B4-BE49-F238E27FC236}">
                  <a16:creationId xmlns:a16="http://schemas.microsoft.com/office/drawing/2014/main" xmlns="" id="{E7AA8413-92BE-440C-B764-1065943E6ADC}"/>
                </a:ext>
              </a:extLst>
            </p:cNvPr>
            <p:cNvSpPr/>
            <p:nvPr/>
          </p:nvSpPr>
          <p:spPr>
            <a:xfrm>
              <a:off x="201934" y="1836844"/>
              <a:ext cx="3138906" cy="9512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xmlns="" id="{65772BD8-7EB1-4A85-BE0F-7A8A567A1D0B}"/>
                </a:ext>
              </a:extLst>
            </p:cNvPr>
            <p:cNvSpPr/>
            <p:nvPr/>
          </p:nvSpPr>
          <p:spPr>
            <a:xfrm>
              <a:off x="2598821" y="1836844"/>
              <a:ext cx="5089358" cy="950400"/>
            </a:xfrm>
            <a:prstGeom prst="roundRect">
              <a:avLst>
                <a:gd name="adj" fmla="val 2046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Spot the Positive</a:t>
            </a:r>
          </a:p>
        </p:txBody>
      </p:sp>
      <p:sp>
        <p:nvSpPr>
          <p:cNvPr id="25" name="Right Triangle 24">
            <a:extLst>
              <a:ext uri="{FF2B5EF4-FFF2-40B4-BE49-F238E27FC236}">
                <a16:creationId xmlns:a16="http://schemas.microsoft.com/office/drawing/2014/main" xmlns="" id="{49EDDA97-82F7-45F2-ACD5-8B05F8C9563D}"/>
              </a:ext>
            </a:extLst>
          </p:cNvPr>
          <p:cNvSpPr/>
          <p:nvPr/>
        </p:nvSpPr>
        <p:spPr>
          <a:xfrm flipH="1" flipV="1">
            <a:off x="201934" y="2342384"/>
            <a:ext cx="237496"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xmlns="" id="{2DCA8C2D-601B-4736-9868-782D85F050B5}"/>
              </a:ext>
            </a:extLst>
          </p:cNvPr>
          <p:cNvSpPr/>
          <p:nvPr/>
        </p:nvSpPr>
        <p:spPr>
          <a:xfrm>
            <a:off x="546488" y="1547104"/>
            <a:ext cx="7424359"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buClr>
                <a:srgbClr val="1C1C1C"/>
              </a:buClr>
              <a:buSzPts val="1800"/>
            </a:pPr>
            <a:r>
              <a:rPr lang="en-GB" dirty="0"/>
              <a:t>Look at the picture below:</a:t>
            </a:r>
          </a:p>
        </p:txBody>
      </p:sp>
      <p:pic>
        <p:nvPicPr>
          <p:cNvPr id="20" name="Whole Class">
            <a:extLst>
              <a:ext uri="{FF2B5EF4-FFF2-40B4-BE49-F238E27FC236}">
                <a16:creationId xmlns:a16="http://schemas.microsoft.com/office/drawing/2014/main" xmlns="" id="{051CF80C-5665-4720-BFE1-E7D0DA7CBB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7" name="Group 6">
            <a:extLst>
              <a:ext uri="{FF2B5EF4-FFF2-40B4-BE49-F238E27FC236}">
                <a16:creationId xmlns:a16="http://schemas.microsoft.com/office/drawing/2014/main" xmlns="" id="{9931F711-33C0-4F9C-BF8F-690935A11D14}"/>
              </a:ext>
            </a:extLst>
          </p:cNvPr>
          <p:cNvGrpSpPr/>
          <p:nvPr/>
        </p:nvGrpSpPr>
        <p:grpSpPr>
          <a:xfrm>
            <a:off x="3248121" y="3604414"/>
            <a:ext cx="4551904" cy="1456084"/>
            <a:chOff x="3255667" y="1478035"/>
            <a:chExt cx="4551904" cy="1456084"/>
          </a:xfrm>
        </p:grpSpPr>
        <p:sp>
          <p:nvSpPr>
            <p:cNvPr id="3" name="Rectangle: Rounded Corners 2">
              <a:extLst>
                <a:ext uri="{FF2B5EF4-FFF2-40B4-BE49-F238E27FC236}">
                  <a16:creationId xmlns:a16="http://schemas.microsoft.com/office/drawing/2014/main" xmlns="" id="{A27A2FB5-0BD1-4745-8F82-BC1D5CC905BD}"/>
                </a:ext>
              </a:extLst>
            </p:cNvPr>
            <p:cNvSpPr/>
            <p:nvPr/>
          </p:nvSpPr>
          <p:spPr>
            <a:xfrm>
              <a:off x="3255667" y="1478035"/>
              <a:ext cx="4551904" cy="1456084"/>
            </a:xfrm>
            <a:prstGeom prst="round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xmlns="" id="{41402EB0-F750-4FA2-A5A5-8FA1E66E3D18}"/>
                </a:ext>
              </a:extLst>
            </p:cNvPr>
            <p:cNvSpPr/>
            <p:nvPr/>
          </p:nvSpPr>
          <p:spPr>
            <a:xfrm>
              <a:off x="3378746" y="1661312"/>
              <a:ext cx="4338392" cy="1089529"/>
            </a:xfrm>
            <a:prstGeom prst="rect">
              <a:avLst/>
            </a:prstGeom>
          </p:spPr>
          <p:txBody>
            <a:bodyPr wrap="square">
              <a:spAutoFit/>
            </a:bodyPr>
            <a:lstStyle/>
            <a:p>
              <a:pPr lvl="0">
                <a:lnSpc>
                  <a:spcPct val="90000"/>
                </a:lnSpc>
                <a:buClr>
                  <a:srgbClr val="1C1C1C"/>
                </a:buClr>
                <a:buSzPts val="1800"/>
              </a:pPr>
              <a:r>
                <a:rPr lang="en-GB" dirty="0">
                  <a:solidFill>
                    <a:schemeClr val="dk1"/>
                  </a:solidFill>
                </a:rPr>
                <a:t>In the picture, you will probably notice straight away that things don’t look too good. However, can you see anything </a:t>
              </a:r>
              <a:br>
                <a:rPr lang="en-GB" dirty="0">
                  <a:solidFill>
                    <a:schemeClr val="dk1"/>
                  </a:solidFill>
                </a:rPr>
              </a:br>
              <a:r>
                <a:rPr lang="en-GB" dirty="0">
                  <a:solidFill>
                    <a:schemeClr val="dk1"/>
                  </a:solidFill>
                </a:rPr>
                <a:t>that is positive or good in the picture? </a:t>
              </a:r>
            </a:p>
          </p:txBody>
        </p:sp>
      </p:grpSp>
      <p:grpSp>
        <p:nvGrpSpPr>
          <p:cNvPr id="19" name="Group 18">
            <a:extLst>
              <a:ext uri="{FF2B5EF4-FFF2-40B4-BE49-F238E27FC236}">
                <a16:creationId xmlns:a16="http://schemas.microsoft.com/office/drawing/2014/main" xmlns="" id="{5C9FB144-9E2E-4290-BEE8-E70523FF8691}"/>
              </a:ext>
            </a:extLst>
          </p:cNvPr>
          <p:cNvGrpSpPr/>
          <p:nvPr/>
        </p:nvGrpSpPr>
        <p:grpSpPr>
          <a:xfrm>
            <a:off x="3264444" y="3836516"/>
            <a:ext cx="4551904" cy="1054531"/>
            <a:chOff x="3255667" y="1478035"/>
            <a:chExt cx="4551904" cy="1456084"/>
          </a:xfrm>
        </p:grpSpPr>
        <p:sp>
          <p:nvSpPr>
            <p:cNvPr id="21" name="Rectangle: Rounded Corners 20">
              <a:extLst>
                <a:ext uri="{FF2B5EF4-FFF2-40B4-BE49-F238E27FC236}">
                  <a16:creationId xmlns:a16="http://schemas.microsoft.com/office/drawing/2014/main" xmlns="" id="{878F9DE0-68C4-436D-A183-E15AA54CF135}"/>
                </a:ext>
              </a:extLst>
            </p:cNvPr>
            <p:cNvSpPr/>
            <p:nvPr/>
          </p:nvSpPr>
          <p:spPr>
            <a:xfrm>
              <a:off x="3255667" y="1478035"/>
              <a:ext cx="4551904" cy="1456084"/>
            </a:xfrm>
            <a:prstGeom prst="round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xmlns="" id="{CD6AFF3E-FE30-48C6-94D1-E9CF44B7599D}"/>
                </a:ext>
              </a:extLst>
            </p:cNvPr>
            <p:cNvSpPr/>
            <p:nvPr/>
          </p:nvSpPr>
          <p:spPr>
            <a:xfrm>
              <a:off x="3378746" y="1661312"/>
              <a:ext cx="4338392" cy="840230"/>
            </a:xfrm>
            <a:prstGeom prst="rect">
              <a:avLst/>
            </a:prstGeom>
          </p:spPr>
          <p:txBody>
            <a:bodyPr wrap="square">
              <a:spAutoFit/>
            </a:bodyPr>
            <a:lstStyle/>
            <a:p>
              <a:pPr lvl="0">
                <a:lnSpc>
                  <a:spcPct val="90000"/>
                </a:lnSpc>
                <a:buClr>
                  <a:srgbClr val="1C1C1C"/>
                </a:buClr>
                <a:buSzPts val="1800"/>
              </a:pPr>
              <a:r>
                <a:rPr lang="en-GB" dirty="0">
                  <a:solidFill>
                    <a:schemeClr val="dk1"/>
                  </a:solidFill>
                </a:rPr>
                <a:t>It might be something really big and obvious or it might be something very small that you could have easily missed.</a:t>
              </a:r>
            </a:p>
          </p:txBody>
        </p:sp>
      </p:grpSp>
    </p:spTree>
    <p:extLst>
      <p:ext uri="{BB962C8B-B14F-4D97-AF65-F5344CB8AC3E}">
        <p14:creationId xmlns:p14="http://schemas.microsoft.com/office/powerpoint/2010/main" val="269691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225;p27">
            <a:extLst>
              <a:ext uri="{FF2B5EF4-FFF2-40B4-BE49-F238E27FC236}">
                <a16:creationId xmlns:a16="http://schemas.microsoft.com/office/drawing/2014/main" xmlns="" id="{E136418F-9346-455D-9BE7-71C25DD96EA6}"/>
              </a:ext>
            </a:extLst>
          </p:cNvPr>
          <p:cNvPicPr preferRelativeResize="0"/>
          <p:nvPr/>
        </p:nvPicPr>
        <p:blipFill rotWithShape="1">
          <a:blip r:embed="rId2" cstate="print">
            <a:extLst>
              <a:ext uri="{28A0092B-C50C-407E-A947-70E740481C1C}">
                <a14:useLocalDpi xmlns:a14="http://schemas.microsoft.com/office/drawing/2010/main" val="0"/>
              </a:ext>
            </a:extLst>
          </a:blip>
          <a:srcRect l="-1" t="2317" r="-12292" b="1"/>
          <a:stretch/>
        </p:blipFill>
        <p:spPr>
          <a:xfrm flipH="1">
            <a:off x="6501430" y="1806273"/>
            <a:ext cx="1756844" cy="2401632"/>
          </a:xfrm>
          <a:prstGeom prst="ellipse">
            <a:avLst/>
          </a:prstGeom>
          <a:solidFill>
            <a:srgbClr val="00B0F0"/>
          </a:solidFill>
          <a:ln w="28575">
            <a:solidFill>
              <a:srgbClr val="F9B000"/>
            </a:solidFill>
          </a:ln>
        </p:spPr>
      </p:pic>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Being in Charge of </a:t>
            </a:r>
            <a:br>
              <a:rPr lang="en-GB" dirty="0">
                <a:latin typeface="Twinkl" pitchFamily="2" charset="0"/>
              </a:rPr>
            </a:br>
            <a:r>
              <a:rPr lang="en-GB" dirty="0">
                <a:latin typeface="Twinkl" pitchFamily="2" charset="0"/>
              </a:rPr>
              <a:t>Your Emotions</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17173" y="1729007"/>
            <a:ext cx="4788078" cy="1151183"/>
            <a:chOff x="201932" y="1519999"/>
            <a:chExt cx="7702815" cy="115118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2" y="2486107"/>
              <a:ext cx="362675" cy="185075"/>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181665"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1C1C1C"/>
                </a:buClr>
                <a:buSzPts val="1800"/>
              </a:pPr>
              <a:r>
                <a:rPr lang="en-GB" dirty="0">
                  <a:solidFill>
                    <a:prstClr val="white"/>
                  </a:solidFill>
                </a:rPr>
                <a:t>In this image, Bobby is feeling worried as he has just broken his sister’s mirror.</a:t>
              </a:r>
            </a:p>
          </p:txBody>
        </p:sp>
      </p:grpSp>
      <p:sp>
        <p:nvSpPr>
          <p:cNvPr id="21" name="Rectangle 20">
            <a:extLst>
              <a:ext uri="{FF2B5EF4-FFF2-40B4-BE49-F238E27FC236}">
                <a16:creationId xmlns:a16="http://schemas.microsoft.com/office/drawing/2014/main" xmlns="" id="{286F0114-F937-4068-9F60-532C4A554E08}"/>
              </a:ext>
            </a:extLst>
          </p:cNvPr>
          <p:cNvSpPr/>
          <p:nvPr/>
        </p:nvSpPr>
        <p:spPr>
          <a:xfrm>
            <a:off x="3905372" y="2844791"/>
            <a:ext cx="2621393" cy="1477328"/>
          </a:xfrm>
          <a:prstGeom prst="rect">
            <a:avLst/>
          </a:prstGeom>
        </p:spPr>
        <p:txBody>
          <a:bodyPr wrap="square">
            <a:spAutoFit/>
          </a:bodyPr>
          <a:lstStyle/>
          <a:p>
            <a:pPr lvl="0">
              <a:buClr>
                <a:srgbClr val="1C1C1C"/>
              </a:buClr>
              <a:buSzPts val="1800"/>
            </a:pPr>
            <a:r>
              <a:rPr lang="en-GB" dirty="0"/>
              <a:t>He knows he needs to tell his sister but he wants to just hide away and pretend it hasn’t happened. </a:t>
            </a:r>
          </a:p>
        </p:txBody>
      </p:sp>
      <p:sp>
        <p:nvSpPr>
          <p:cNvPr id="22" name="Rectangle 21">
            <a:extLst>
              <a:ext uri="{FF2B5EF4-FFF2-40B4-BE49-F238E27FC236}">
                <a16:creationId xmlns:a16="http://schemas.microsoft.com/office/drawing/2014/main" xmlns="" id="{E4042D74-5CA0-4841-91AD-CA31157F6852}"/>
              </a:ext>
            </a:extLst>
          </p:cNvPr>
          <p:cNvSpPr/>
          <p:nvPr/>
        </p:nvSpPr>
        <p:spPr>
          <a:xfrm>
            <a:off x="3896555" y="2860694"/>
            <a:ext cx="2117799" cy="1477328"/>
          </a:xfrm>
          <a:prstGeom prst="rect">
            <a:avLst/>
          </a:prstGeom>
        </p:spPr>
        <p:txBody>
          <a:bodyPr wrap="square">
            <a:spAutoFit/>
          </a:bodyPr>
          <a:lstStyle/>
          <a:p>
            <a:pPr lvl="0">
              <a:buClr>
                <a:srgbClr val="1C1C1C"/>
              </a:buClr>
              <a:buSzPts val="1800"/>
            </a:pPr>
            <a:r>
              <a:rPr lang="en-GB" dirty="0"/>
              <a:t>If he hides away, the worry of breaking the mirror would still be there. </a:t>
            </a:r>
          </a:p>
        </p:txBody>
      </p:sp>
      <p:sp>
        <p:nvSpPr>
          <p:cNvPr id="23" name="Rectangle 22">
            <a:extLst>
              <a:ext uri="{FF2B5EF4-FFF2-40B4-BE49-F238E27FC236}">
                <a16:creationId xmlns:a16="http://schemas.microsoft.com/office/drawing/2014/main" xmlns="" id="{BFAD5853-E4BF-4FF7-A9FD-0A0DF8E006F2}"/>
              </a:ext>
            </a:extLst>
          </p:cNvPr>
          <p:cNvSpPr/>
          <p:nvPr/>
        </p:nvSpPr>
        <p:spPr>
          <a:xfrm>
            <a:off x="3896555" y="2860261"/>
            <a:ext cx="2024592" cy="1477328"/>
          </a:xfrm>
          <a:prstGeom prst="rect">
            <a:avLst/>
          </a:prstGeom>
        </p:spPr>
        <p:txBody>
          <a:bodyPr wrap="square">
            <a:spAutoFit/>
          </a:bodyPr>
          <a:lstStyle/>
          <a:p>
            <a:pPr lvl="0">
              <a:buClr>
                <a:srgbClr val="1C1C1C"/>
              </a:buClr>
              <a:buSzPts val="1800"/>
            </a:pPr>
            <a:r>
              <a:rPr lang="en-GB" dirty="0"/>
              <a:t>Instead, Bobby decides to be in charge of his emotions.</a:t>
            </a:r>
          </a:p>
          <a:p>
            <a:pPr lvl="0">
              <a:buClr>
                <a:srgbClr val="1C1C1C"/>
              </a:buClr>
              <a:buSzPts val="1800"/>
            </a:pPr>
            <a:endParaRPr lang="en-GB" dirty="0"/>
          </a:p>
        </p:txBody>
      </p:sp>
      <p:pic>
        <p:nvPicPr>
          <p:cNvPr id="24" name="Google Shape;225;p27">
            <a:extLst>
              <a:ext uri="{FF2B5EF4-FFF2-40B4-BE49-F238E27FC236}">
                <a16:creationId xmlns:a16="http://schemas.microsoft.com/office/drawing/2014/main" xmlns="" id="{FE8EA7D3-1A02-4F47-9F4A-15E26F5DD6AA}"/>
              </a:ext>
            </a:extLst>
          </p:cNvPr>
          <p:cNvPicPr preferRelativeResize="0"/>
          <p:nvPr/>
        </p:nvPicPr>
        <p:blipFill>
          <a:blip r:embed="rId4" cstate="print">
            <a:extLst>
              <a:ext uri="{28A0092B-C50C-407E-A947-70E740481C1C}">
                <a14:useLocalDpi xmlns:a14="http://schemas.microsoft.com/office/drawing/2010/main" val="0"/>
              </a:ext>
            </a:extLst>
          </a:blip>
          <a:srcRect/>
          <a:stretch/>
        </p:blipFill>
        <p:spPr>
          <a:xfrm>
            <a:off x="537319" y="3485051"/>
            <a:ext cx="2060639" cy="2616904"/>
          </a:xfrm>
          <a:prstGeom prst="ellipse">
            <a:avLst/>
          </a:prstGeom>
          <a:solidFill>
            <a:srgbClr val="00B0F0"/>
          </a:solidFill>
          <a:ln w="28575">
            <a:solidFill>
              <a:srgbClr val="F9B000"/>
            </a:solidFill>
          </a:ln>
        </p:spPr>
      </p:pic>
      <p:pic>
        <p:nvPicPr>
          <p:cNvPr id="9" name="Picture 8" descr="A picture containing mirror&#10;&#10;Description automatically generated">
            <a:extLst>
              <a:ext uri="{FF2B5EF4-FFF2-40B4-BE49-F238E27FC236}">
                <a16:creationId xmlns:a16="http://schemas.microsoft.com/office/drawing/2014/main" xmlns="" id="{847717FD-5756-4A04-B25C-19ED4E5A609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812352">
            <a:off x="2689948" y="2655082"/>
            <a:ext cx="1658853" cy="3331478"/>
          </a:xfrm>
          <a:prstGeom prst="rect">
            <a:avLst/>
          </a:prstGeom>
        </p:spPr>
      </p:pic>
      <p:pic>
        <p:nvPicPr>
          <p:cNvPr id="11" name="Picture 10">
            <a:extLst>
              <a:ext uri="{FF2B5EF4-FFF2-40B4-BE49-F238E27FC236}">
                <a16:creationId xmlns:a16="http://schemas.microsoft.com/office/drawing/2014/main" xmlns="" id="{705364DD-34E9-4820-BC27-B6D00C5D17D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339904" y="2683487"/>
            <a:ext cx="1634260" cy="3282090"/>
          </a:xfrm>
          <a:prstGeom prst="rect">
            <a:avLst/>
          </a:prstGeom>
        </p:spPr>
      </p:pic>
      <p:pic>
        <p:nvPicPr>
          <p:cNvPr id="18" name="Picture 17" descr="A picture containing table, sitting, desk, cellphone&#10;&#10;Description automatically generated">
            <a:extLst>
              <a:ext uri="{FF2B5EF4-FFF2-40B4-BE49-F238E27FC236}">
                <a16:creationId xmlns:a16="http://schemas.microsoft.com/office/drawing/2014/main" xmlns="" id="{B49FC70C-D030-475B-ACB5-D3846D1D02E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51141" y="3393376"/>
            <a:ext cx="1508619" cy="978441"/>
          </a:xfrm>
          <a:prstGeom prst="rect">
            <a:avLst/>
          </a:prstGeom>
        </p:spPr>
      </p:pic>
      <p:grpSp>
        <p:nvGrpSpPr>
          <p:cNvPr id="7" name="Group 6">
            <a:extLst>
              <a:ext uri="{FF2B5EF4-FFF2-40B4-BE49-F238E27FC236}">
                <a16:creationId xmlns:a16="http://schemas.microsoft.com/office/drawing/2014/main" xmlns="" id="{B3A5E9DC-1737-4355-8603-4A82C0A76B90}"/>
              </a:ext>
            </a:extLst>
          </p:cNvPr>
          <p:cNvGrpSpPr/>
          <p:nvPr/>
        </p:nvGrpSpPr>
        <p:grpSpPr>
          <a:xfrm>
            <a:off x="3819729" y="5057746"/>
            <a:ext cx="5068649" cy="1266183"/>
            <a:chOff x="3819729" y="5057746"/>
            <a:chExt cx="5068649" cy="1266183"/>
          </a:xfrm>
        </p:grpSpPr>
        <p:sp>
          <p:nvSpPr>
            <p:cNvPr id="32" name="Right Triangle 31">
              <a:extLst>
                <a:ext uri="{FF2B5EF4-FFF2-40B4-BE49-F238E27FC236}">
                  <a16:creationId xmlns:a16="http://schemas.microsoft.com/office/drawing/2014/main" xmlns="" id="{DA39017F-BA21-4A71-AB6F-463644E9CDA6}"/>
                </a:ext>
              </a:extLst>
            </p:cNvPr>
            <p:cNvSpPr/>
            <p:nvPr/>
          </p:nvSpPr>
          <p:spPr>
            <a:xfrm flipV="1">
              <a:off x="8677037" y="6154485"/>
              <a:ext cx="211341" cy="169444"/>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nvGrpSpPr>
            <p:cNvPr id="6" name="Group 5">
              <a:extLst>
                <a:ext uri="{FF2B5EF4-FFF2-40B4-BE49-F238E27FC236}">
                  <a16:creationId xmlns:a16="http://schemas.microsoft.com/office/drawing/2014/main" xmlns="" id="{54B16C8B-38D2-4DAD-98D9-1C3C611A51E1}"/>
                </a:ext>
              </a:extLst>
            </p:cNvPr>
            <p:cNvGrpSpPr/>
            <p:nvPr/>
          </p:nvGrpSpPr>
          <p:grpSpPr>
            <a:xfrm>
              <a:off x="3819729" y="5057746"/>
              <a:ext cx="5068649" cy="1108275"/>
              <a:chOff x="3819729" y="5057746"/>
              <a:chExt cx="5068649" cy="1108275"/>
            </a:xfrm>
          </p:grpSpPr>
          <p:grpSp>
            <p:nvGrpSpPr>
              <p:cNvPr id="5" name="Group 4">
                <a:extLst>
                  <a:ext uri="{FF2B5EF4-FFF2-40B4-BE49-F238E27FC236}">
                    <a16:creationId xmlns:a16="http://schemas.microsoft.com/office/drawing/2014/main" xmlns="" id="{E04CE356-3359-489C-A478-22F5F288695E}"/>
                  </a:ext>
                </a:extLst>
              </p:cNvPr>
              <p:cNvGrpSpPr/>
              <p:nvPr/>
            </p:nvGrpSpPr>
            <p:grpSpPr>
              <a:xfrm>
                <a:off x="3819729" y="5214755"/>
                <a:ext cx="5068649" cy="951266"/>
                <a:chOff x="3819729" y="5214755"/>
                <a:chExt cx="5068649" cy="951266"/>
              </a:xfrm>
            </p:grpSpPr>
            <p:sp>
              <p:nvSpPr>
                <p:cNvPr id="34" name="Rectangle 33">
                  <a:extLst>
                    <a:ext uri="{FF2B5EF4-FFF2-40B4-BE49-F238E27FC236}">
                      <a16:creationId xmlns:a16="http://schemas.microsoft.com/office/drawing/2014/main" xmlns="" id="{8693C7AF-9964-4E73-B678-09B8A6B65E66}"/>
                    </a:ext>
                  </a:extLst>
                </p:cNvPr>
                <p:cNvSpPr/>
                <p:nvPr/>
              </p:nvSpPr>
              <p:spPr>
                <a:xfrm flipH="1">
                  <a:off x="6014354" y="5214755"/>
                  <a:ext cx="2874024"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35" name="Rectangle: Rounded Corners 34">
                  <a:extLst>
                    <a:ext uri="{FF2B5EF4-FFF2-40B4-BE49-F238E27FC236}">
                      <a16:creationId xmlns:a16="http://schemas.microsoft.com/office/drawing/2014/main" xmlns="" id="{EDDB8999-D062-4BA1-A9B6-DD6919EB39E4}"/>
                    </a:ext>
                  </a:extLst>
                </p:cNvPr>
                <p:cNvSpPr/>
                <p:nvPr/>
              </p:nvSpPr>
              <p:spPr>
                <a:xfrm flipH="1">
                  <a:off x="3819729" y="5215188"/>
                  <a:ext cx="2874025"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
            <p:nvSpPr>
              <p:cNvPr id="33" name="Rectangle: Rounded Corners 32">
                <a:extLst>
                  <a:ext uri="{FF2B5EF4-FFF2-40B4-BE49-F238E27FC236}">
                    <a16:creationId xmlns:a16="http://schemas.microsoft.com/office/drawing/2014/main" xmlns="" id="{C14FC798-C61D-4381-B91A-B1141F12AFBC}"/>
                  </a:ext>
                </a:extLst>
              </p:cNvPr>
              <p:cNvSpPr/>
              <p:nvPr/>
            </p:nvSpPr>
            <p:spPr>
              <a:xfrm flipH="1">
                <a:off x="4036422" y="5057746"/>
                <a:ext cx="4529221"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1C1C1C"/>
                  </a:buClr>
                  <a:buSzPts val="1800"/>
                </a:pPr>
                <a:endParaRPr lang="en-GB" dirty="0">
                  <a:solidFill>
                    <a:prstClr val="white"/>
                  </a:solidFill>
                </a:endParaRPr>
              </a:p>
              <a:p>
                <a:pPr lvl="0">
                  <a:buClr>
                    <a:srgbClr val="1C1C1C"/>
                  </a:buClr>
                  <a:buSzPts val="1800"/>
                </a:pPr>
                <a:r>
                  <a:rPr lang="en-GB" dirty="0">
                    <a:solidFill>
                      <a:prstClr val="white"/>
                    </a:solidFill>
                  </a:rPr>
                  <a:t>Look on the next slide to see how Bobby was in charge of his emotions.</a:t>
                </a:r>
              </a:p>
            </p:txBody>
          </p:sp>
        </p:grpSp>
      </p:grpSp>
      <p:grpSp>
        <p:nvGrpSpPr>
          <p:cNvPr id="26" name="Group 25">
            <a:extLst>
              <a:ext uri="{FF2B5EF4-FFF2-40B4-BE49-F238E27FC236}">
                <a16:creationId xmlns:a16="http://schemas.microsoft.com/office/drawing/2014/main" xmlns="" id="{DDBF447D-E805-43FD-A8CB-5330171E4D2D}"/>
              </a:ext>
            </a:extLst>
          </p:cNvPr>
          <p:cNvGrpSpPr/>
          <p:nvPr/>
        </p:nvGrpSpPr>
        <p:grpSpPr>
          <a:xfrm>
            <a:off x="6501430" y="1816982"/>
            <a:ext cx="1756844" cy="2401632"/>
            <a:chOff x="9290704" y="3260785"/>
            <a:chExt cx="1756844" cy="2401632"/>
          </a:xfrm>
        </p:grpSpPr>
        <p:pic>
          <p:nvPicPr>
            <p:cNvPr id="27" name="Google Shape;225;p27">
              <a:extLst>
                <a:ext uri="{FF2B5EF4-FFF2-40B4-BE49-F238E27FC236}">
                  <a16:creationId xmlns:a16="http://schemas.microsoft.com/office/drawing/2014/main" xmlns="" id="{1FB1537A-9FCC-40FC-B901-CB3E3D0AECBC}"/>
                </a:ext>
              </a:extLst>
            </p:cNvPr>
            <p:cNvPicPr preferRelativeResize="0"/>
            <p:nvPr/>
          </p:nvPicPr>
          <p:blipFill rotWithShape="1">
            <a:blip r:embed="rId2" cstate="print">
              <a:extLst>
                <a:ext uri="{28A0092B-C50C-407E-A947-70E740481C1C}">
                  <a14:useLocalDpi xmlns:a14="http://schemas.microsoft.com/office/drawing/2010/main" val="0"/>
                </a:ext>
              </a:extLst>
            </a:blip>
            <a:srcRect l="-1" t="2317" r="-12292" b="1"/>
            <a:stretch/>
          </p:blipFill>
          <p:spPr>
            <a:xfrm flipH="1">
              <a:off x="9290704" y="3260785"/>
              <a:ext cx="1756844" cy="2401632"/>
            </a:xfrm>
            <a:prstGeom prst="ellipse">
              <a:avLst/>
            </a:prstGeom>
            <a:solidFill>
              <a:srgbClr val="00B0F0"/>
            </a:solidFill>
            <a:ln w="28575">
              <a:solidFill>
                <a:srgbClr val="F9B000"/>
              </a:solidFill>
            </a:ln>
          </p:spPr>
        </p:pic>
        <p:pic>
          <p:nvPicPr>
            <p:cNvPr id="28" name="Picture 27" descr="A picture containing drawing&#10;&#10;Description automatically generated">
              <a:extLst>
                <a:ext uri="{FF2B5EF4-FFF2-40B4-BE49-F238E27FC236}">
                  <a16:creationId xmlns:a16="http://schemas.microsoft.com/office/drawing/2014/main" xmlns="" id="{F743645A-1857-4A78-AC41-43E98A59F7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flipH="1">
              <a:off x="9890119" y="4516542"/>
              <a:ext cx="405881" cy="198755"/>
            </a:xfrm>
            <a:prstGeom prst="rect">
              <a:avLst/>
            </a:prstGeom>
            <a:ln w="28575">
              <a:noFill/>
            </a:ln>
          </p:spPr>
        </p:pic>
      </p:grpSp>
    </p:spTree>
    <p:extLst>
      <p:ext uri="{BB962C8B-B14F-4D97-AF65-F5344CB8AC3E}">
        <p14:creationId xmlns:p14="http://schemas.microsoft.com/office/powerpoint/2010/main" val="3848078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6"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wipe(down)">
                                      <p:cBhvr>
                                        <p:cTn id="9" dur="580">
                                          <p:stCondLst>
                                            <p:cond delay="0"/>
                                          </p:stCondLst>
                                        </p:cTn>
                                        <p:tgtEl>
                                          <p:spTgt spid="9"/>
                                        </p:tgtEl>
                                      </p:cBhvr>
                                    </p:animEffect>
                                    <p:anim calcmode="lin" valueType="num">
                                      <p:cBhvr>
                                        <p:cTn id="10"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1"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2"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3"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4"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5" dur="26">
                                          <p:stCondLst>
                                            <p:cond delay="650"/>
                                          </p:stCondLst>
                                        </p:cTn>
                                        <p:tgtEl>
                                          <p:spTgt spid="9"/>
                                        </p:tgtEl>
                                      </p:cBhvr>
                                      <p:to x="100000" y="60000"/>
                                    </p:animScale>
                                    <p:animScale>
                                      <p:cBhvr>
                                        <p:cTn id="16" dur="166" decel="50000">
                                          <p:stCondLst>
                                            <p:cond delay="676"/>
                                          </p:stCondLst>
                                        </p:cTn>
                                        <p:tgtEl>
                                          <p:spTgt spid="9"/>
                                        </p:tgtEl>
                                      </p:cBhvr>
                                      <p:to x="100000" y="100000"/>
                                    </p:animScale>
                                    <p:animScale>
                                      <p:cBhvr>
                                        <p:cTn id="17" dur="26">
                                          <p:stCondLst>
                                            <p:cond delay="1312"/>
                                          </p:stCondLst>
                                        </p:cTn>
                                        <p:tgtEl>
                                          <p:spTgt spid="9"/>
                                        </p:tgtEl>
                                      </p:cBhvr>
                                      <p:to x="100000" y="80000"/>
                                    </p:animScale>
                                    <p:animScale>
                                      <p:cBhvr>
                                        <p:cTn id="18" dur="166" decel="50000">
                                          <p:stCondLst>
                                            <p:cond delay="1338"/>
                                          </p:stCondLst>
                                        </p:cTn>
                                        <p:tgtEl>
                                          <p:spTgt spid="9"/>
                                        </p:tgtEl>
                                      </p:cBhvr>
                                      <p:to x="100000" y="100000"/>
                                    </p:animScale>
                                    <p:animScale>
                                      <p:cBhvr>
                                        <p:cTn id="19" dur="26">
                                          <p:stCondLst>
                                            <p:cond delay="1642"/>
                                          </p:stCondLst>
                                        </p:cTn>
                                        <p:tgtEl>
                                          <p:spTgt spid="9"/>
                                        </p:tgtEl>
                                      </p:cBhvr>
                                      <p:to x="100000" y="90000"/>
                                    </p:animScale>
                                    <p:animScale>
                                      <p:cBhvr>
                                        <p:cTn id="20" dur="166" decel="50000">
                                          <p:stCondLst>
                                            <p:cond delay="1668"/>
                                          </p:stCondLst>
                                        </p:cTn>
                                        <p:tgtEl>
                                          <p:spTgt spid="9"/>
                                        </p:tgtEl>
                                      </p:cBhvr>
                                      <p:to x="100000" y="100000"/>
                                    </p:animScale>
                                    <p:animScale>
                                      <p:cBhvr>
                                        <p:cTn id="21" dur="26">
                                          <p:stCondLst>
                                            <p:cond delay="1808"/>
                                          </p:stCondLst>
                                        </p:cTn>
                                        <p:tgtEl>
                                          <p:spTgt spid="9"/>
                                        </p:tgtEl>
                                      </p:cBhvr>
                                      <p:to x="100000" y="95000"/>
                                    </p:animScale>
                                    <p:animScale>
                                      <p:cBhvr>
                                        <p:cTn id="22" dur="166" decel="50000">
                                          <p:stCondLst>
                                            <p:cond delay="1834"/>
                                          </p:stCondLst>
                                        </p:cTn>
                                        <p:tgtEl>
                                          <p:spTgt spid="9"/>
                                        </p:tgtEl>
                                      </p:cBhvr>
                                      <p:to x="100000" y="100000"/>
                                    </p:animScale>
                                  </p:childTnLst>
                                </p:cTn>
                              </p:par>
                            </p:childTnLst>
                          </p:cTn>
                        </p:par>
                        <p:par>
                          <p:cTn id="23" fill="hold">
                            <p:stCondLst>
                              <p:cond delay="2000"/>
                            </p:stCondLst>
                            <p:childTnLst>
                              <p:par>
                                <p:cTn id="24" presetID="1"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childTnLst>
                                </p:cTn>
                              </p:par>
                              <p:par>
                                <p:cTn id="26" presetID="53"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42" presetClass="path" presetSubtype="0" accel="50000" decel="50000" fill="hold" nodeType="withEffect">
                                  <p:stCondLst>
                                    <p:cond delay="0"/>
                                  </p:stCondLst>
                                  <p:childTnLst>
                                    <p:animMotion origin="layout" path="M -8.33333E-7 -3.7037E-6 L 0.00035 0.30371 " pathEditMode="relative" rAng="0" ptsTypes="AA">
                                      <p:cBhvr>
                                        <p:cTn id="32" dur="900" fill="hold"/>
                                        <p:tgtEl>
                                          <p:spTgt spid="18"/>
                                        </p:tgtEl>
                                        <p:attrNameLst>
                                          <p:attrName>ppt_x</p:attrName>
                                          <p:attrName>ppt_y</p:attrName>
                                        </p:attrNameLst>
                                      </p:cBhvr>
                                      <p:rCtr x="17" y="15185"/>
                                    </p:animMotion>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anim calcmode="lin" valueType="num">
                                      <p:cBhvr>
                                        <p:cTn id="38" dur="1000" fill="hold"/>
                                        <p:tgtEl>
                                          <p:spTgt spid="21"/>
                                        </p:tgtEl>
                                        <p:attrNameLst>
                                          <p:attrName>ppt_x</p:attrName>
                                        </p:attrNameLst>
                                      </p:cBhvr>
                                      <p:tavLst>
                                        <p:tav tm="0">
                                          <p:val>
                                            <p:strVal val="#ppt_x"/>
                                          </p:val>
                                        </p:tav>
                                        <p:tav tm="100000">
                                          <p:val>
                                            <p:strVal val="#ppt_x"/>
                                          </p:val>
                                        </p:tav>
                                      </p:tavLst>
                                    </p:anim>
                                    <p:anim calcmode="lin" valueType="num">
                                      <p:cBhvr>
                                        <p:cTn id="3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par>
                                <p:cTn id="45" presetID="42"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anim calcmode="lin" valueType="num">
                                      <p:cBhvr>
                                        <p:cTn id="48" dur="1000" fill="hold"/>
                                        <p:tgtEl>
                                          <p:spTgt spid="22"/>
                                        </p:tgtEl>
                                        <p:attrNameLst>
                                          <p:attrName>ppt_x</p:attrName>
                                        </p:attrNameLst>
                                      </p:cBhvr>
                                      <p:tavLst>
                                        <p:tav tm="0">
                                          <p:val>
                                            <p:strVal val="#ppt_x"/>
                                          </p:val>
                                        </p:tav>
                                        <p:tav tm="100000">
                                          <p:val>
                                            <p:strVal val="#ppt_x"/>
                                          </p:val>
                                        </p:tav>
                                      </p:tavLst>
                                    </p:anim>
                                    <p:anim calcmode="lin" valueType="num">
                                      <p:cBhvr>
                                        <p:cTn id="4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grpId="1" nodeType="clickEffect">
                                  <p:stCondLst>
                                    <p:cond delay="0"/>
                                  </p:stCondLst>
                                  <p:childTnLst>
                                    <p:animEffect transition="out" filter="fade">
                                      <p:cBhvr>
                                        <p:cTn id="53" dur="500"/>
                                        <p:tgtEl>
                                          <p:spTgt spid="22"/>
                                        </p:tgtEl>
                                      </p:cBhvr>
                                    </p:animEffect>
                                    <p:set>
                                      <p:cBhvr>
                                        <p:cTn id="54" dur="1" fill="hold">
                                          <p:stCondLst>
                                            <p:cond delay="499"/>
                                          </p:stCondLst>
                                        </p:cTn>
                                        <p:tgtEl>
                                          <p:spTgt spid="22"/>
                                        </p:tgtEl>
                                        <p:attrNameLst>
                                          <p:attrName>style.visibility</p:attrName>
                                        </p:attrNameLst>
                                      </p:cBhvr>
                                      <p:to>
                                        <p:strVal val="hidden"/>
                                      </p:to>
                                    </p:set>
                                  </p:childTnLst>
                                </p:cTn>
                              </p:par>
                              <p:par>
                                <p:cTn id="55" presetID="42" presetClass="entr" presetSubtype="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wipe(right)">
                                      <p:cBhvr>
                                        <p:cTn id="6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2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Being in Charge of </a:t>
            </a:r>
            <a:br>
              <a:rPr lang="en-GB" dirty="0">
                <a:latin typeface="Twinkl" pitchFamily="2" charset="0"/>
              </a:rPr>
            </a:br>
            <a:r>
              <a:rPr lang="en-GB" dirty="0">
                <a:latin typeface="Twinkl" pitchFamily="2" charset="0"/>
              </a:rPr>
              <a:t>Your Emotions</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17173" y="1729007"/>
            <a:ext cx="4788078" cy="1151183"/>
            <a:chOff x="201932" y="1519999"/>
            <a:chExt cx="7702815" cy="115118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2" y="2486107"/>
              <a:ext cx="362675" cy="185075"/>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181665"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1C1C1C"/>
                </a:buClr>
                <a:buSzPts val="1800"/>
              </a:pPr>
              <a:r>
                <a:rPr lang="en-GB" dirty="0">
                  <a:solidFill>
                    <a:prstClr val="white"/>
                  </a:solidFill>
                </a:rPr>
                <a:t>In this image, Bobby is feeling worried as he has just broken his sister’s mirror.</a:t>
              </a:r>
            </a:p>
          </p:txBody>
        </p:sp>
      </p:grpSp>
      <p:sp>
        <p:nvSpPr>
          <p:cNvPr id="21" name="Rectangle 20">
            <a:extLst>
              <a:ext uri="{FF2B5EF4-FFF2-40B4-BE49-F238E27FC236}">
                <a16:creationId xmlns:a16="http://schemas.microsoft.com/office/drawing/2014/main" xmlns="" id="{286F0114-F937-4068-9F60-532C4A554E08}"/>
              </a:ext>
            </a:extLst>
          </p:cNvPr>
          <p:cNvSpPr/>
          <p:nvPr/>
        </p:nvSpPr>
        <p:spPr>
          <a:xfrm>
            <a:off x="4028276" y="3497202"/>
            <a:ext cx="2060640" cy="646331"/>
          </a:xfrm>
          <a:prstGeom prst="rect">
            <a:avLst/>
          </a:prstGeom>
        </p:spPr>
        <p:txBody>
          <a:bodyPr wrap="square">
            <a:spAutoFit/>
          </a:bodyPr>
          <a:lstStyle/>
          <a:p>
            <a:pPr lvl="0">
              <a:buClr>
                <a:srgbClr val="1C1C1C"/>
              </a:buClr>
              <a:buSzPts val="1800"/>
            </a:pPr>
            <a:r>
              <a:rPr lang="en-GB" dirty="0"/>
              <a:t>He decides to talk to his mum first. </a:t>
            </a:r>
          </a:p>
        </p:txBody>
      </p:sp>
      <p:sp>
        <p:nvSpPr>
          <p:cNvPr id="22" name="Rectangle 21">
            <a:extLst>
              <a:ext uri="{FF2B5EF4-FFF2-40B4-BE49-F238E27FC236}">
                <a16:creationId xmlns:a16="http://schemas.microsoft.com/office/drawing/2014/main" xmlns="" id="{E4042D74-5CA0-4841-91AD-CA31157F6852}"/>
              </a:ext>
            </a:extLst>
          </p:cNvPr>
          <p:cNvSpPr/>
          <p:nvPr/>
        </p:nvSpPr>
        <p:spPr>
          <a:xfrm>
            <a:off x="4440953" y="4577385"/>
            <a:ext cx="4055480" cy="1200329"/>
          </a:xfrm>
          <a:prstGeom prst="rect">
            <a:avLst/>
          </a:prstGeom>
        </p:spPr>
        <p:txBody>
          <a:bodyPr wrap="square">
            <a:spAutoFit/>
          </a:bodyPr>
          <a:lstStyle/>
          <a:p>
            <a:pPr lvl="0">
              <a:buClr>
                <a:srgbClr val="1C1C1C"/>
              </a:buClr>
              <a:buSzPts val="1800"/>
            </a:pPr>
            <a:r>
              <a:rPr lang="en-GB" dirty="0"/>
              <a:t>Bobby tells his mum what happened. His mum explains that how he responded was so sensible and honest and that she is proud of him. </a:t>
            </a:r>
          </a:p>
        </p:txBody>
      </p:sp>
      <p:pic>
        <p:nvPicPr>
          <p:cNvPr id="24" name="Google Shape;225;p27">
            <a:extLst>
              <a:ext uri="{FF2B5EF4-FFF2-40B4-BE49-F238E27FC236}">
                <a16:creationId xmlns:a16="http://schemas.microsoft.com/office/drawing/2014/main" xmlns="" id="{FE8EA7D3-1A02-4F47-9F4A-15E26F5DD6AA}"/>
              </a:ext>
            </a:extLst>
          </p:cNvPr>
          <p:cNvPicPr preferRelativeResize="0"/>
          <p:nvPr/>
        </p:nvPicPr>
        <p:blipFill>
          <a:blip r:embed="rId3" cstate="print">
            <a:extLst>
              <a:ext uri="{28A0092B-C50C-407E-A947-70E740481C1C}">
                <a14:useLocalDpi xmlns:a14="http://schemas.microsoft.com/office/drawing/2010/main" val="0"/>
              </a:ext>
            </a:extLst>
          </a:blip>
          <a:srcRect/>
          <a:stretch/>
        </p:blipFill>
        <p:spPr>
          <a:xfrm>
            <a:off x="537319" y="3498716"/>
            <a:ext cx="2060639" cy="2589573"/>
          </a:xfrm>
          <a:prstGeom prst="ellipse">
            <a:avLst/>
          </a:prstGeom>
          <a:solidFill>
            <a:srgbClr val="00B0F0"/>
          </a:solidFill>
          <a:ln w="28575">
            <a:solidFill>
              <a:srgbClr val="F9B000"/>
            </a:solidFill>
          </a:ln>
        </p:spPr>
      </p:pic>
      <p:pic>
        <p:nvPicPr>
          <p:cNvPr id="9" name="Picture 8" descr="A picture containing mirror&#10;&#10;Description automatically generated">
            <a:extLst>
              <a:ext uri="{FF2B5EF4-FFF2-40B4-BE49-F238E27FC236}">
                <a16:creationId xmlns:a16="http://schemas.microsoft.com/office/drawing/2014/main" xmlns="" id="{847717FD-5756-4A04-B25C-19ED4E5A60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812352">
            <a:off x="2689948" y="2655082"/>
            <a:ext cx="1658853" cy="3331478"/>
          </a:xfrm>
          <a:prstGeom prst="rect">
            <a:avLst/>
          </a:prstGeom>
        </p:spPr>
      </p:pic>
      <p:pic>
        <p:nvPicPr>
          <p:cNvPr id="11" name="Picture 10">
            <a:extLst>
              <a:ext uri="{FF2B5EF4-FFF2-40B4-BE49-F238E27FC236}">
                <a16:creationId xmlns:a16="http://schemas.microsoft.com/office/drawing/2014/main" xmlns="" id="{705364DD-34E9-4820-BC27-B6D00C5D17D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339904" y="2683487"/>
            <a:ext cx="1634260" cy="3282090"/>
          </a:xfrm>
          <a:prstGeom prst="rect">
            <a:avLst/>
          </a:prstGeom>
        </p:spPr>
      </p:pic>
      <p:pic>
        <p:nvPicPr>
          <p:cNvPr id="18" name="Picture 17" descr="A picture containing table, sitting, desk, cellphone&#10;&#10;Description automatically generated">
            <a:extLst>
              <a:ext uri="{FF2B5EF4-FFF2-40B4-BE49-F238E27FC236}">
                <a16:creationId xmlns:a16="http://schemas.microsoft.com/office/drawing/2014/main" xmlns="" id="{B49FC70C-D030-475B-ACB5-D3846D1D02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1141" y="5473636"/>
            <a:ext cx="1508619" cy="978441"/>
          </a:xfrm>
          <a:prstGeom prst="rect">
            <a:avLst/>
          </a:prstGeom>
        </p:spPr>
      </p:pic>
      <p:pic>
        <p:nvPicPr>
          <p:cNvPr id="25" name="Google Shape;225;p27">
            <a:extLst>
              <a:ext uri="{FF2B5EF4-FFF2-40B4-BE49-F238E27FC236}">
                <a16:creationId xmlns:a16="http://schemas.microsoft.com/office/drawing/2014/main" xmlns="" id="{E64A5AF6-05DE-4257-989B-5B502832A5FE}"/>
              </a:ext>
            </a:extLst>
          </p:cNvPr>
          <p:cNvPicPr preferRelativeResize="0"/>
          <p:nvPr/>
        </p:nvPicPr>
        <p:blipFill rotWithShape="1">
          <a:blip r:embed="rId7" cstate="print">
            <a:extLst>
              <a:ext uri="{28A0092B-C50C-407E-A947-70E740481C1C}">
                <a14:useLocalDpi xmlns:a14="http://schemas.microsoft.com/office/drawing/2010/main" val="0"/>
              </a:ext>
            </a:extLst>
          </a:blip>
          <a:srcRect l="-1" t="2317" r="-12292" b="1"/>
          <a:stretch/>
        </p:blipFill>
        <p:spPr>
          <a:xfrm flipH="1">
            <a:off x="6501430" y="1806273"/>
            <a:ext cx="1756844" cy="2401632"/>
          </a:xfrm>
          <a:prstGeom prst="ellipse">
            <a:avLst/>
          </a:prstGeom>
          <a:solidFill>
            <a:srgbClr val="00B0F0"/>
          </a:solidFill>
          <a:ln w="28575">
            <a:solidFill>
              <a:srgbClr val="F9B000"/>
            </a:solidFill>
          </a:ln>
        </p:spPr>
      </p:pic>
      <p:sp>
        <p:nvSpPr>
          <p:cNvPr id="28" name="Rectangle 27">
            <a:extLst>
              <a:ext uri="{FF2B5EF4-FFF2-40B4-BE49-F238E27FC236}">
                <a16:creationId xmlns:a16="http://schemas.microsoft.com/office/drawing/2014/main" xmlns="" id="{AA4961C3-68DF-4C4C-B192-345B33C5C8CE}"/>
              </a:ext>
            </a:extLst>
          </p:cNvPr>
          <p:cNvSpPr/>
          <p:nvPr/>
        </p:nvSpPr>
        <p:spPr>
          <a:xfrm>
            <a:off x="4127248" y="4390617"/>
            <a:ext cx="4219159" cy="923330"/>
          </a:xfrm>
          <a:prstGeom prst="rect">
            <a:avLst/>
          </a:prstGeom>
        </p:spPr>
        <p:txBody>
          <a:bodyPr wrap="square">
            <a:spAutoFit/>
          </a:bodyPr>
          <a:lstStyle/>
          <a:p>
            <a:pPr lvl="0">
              <a:buClr>
                <a:srgbClr val="1C1C1C"/>
              </a:buClr>
              <a:buSzPts val="1800"/>
            </a:pPr>
            <a:r>
              <a:rPr lang="en-GB" dirty="0"/>
              <a:t>Bobby knows that he is worried and knows this is because he thinks his</a:t>
            </a:r>
            <a:br>
              <a:rPr lang="en-GB" dirty="0"/>
            </a:br>
            <a:r>
              <a:rPr lang="en-GB" dirty="0"/>
              <a:t>sister might be upset or cross.</a:t>
            </a:r>
          </a:p>
        </p:txBody>
      </p:sp>
      <p:sp>
        <p:nvSpPr>
          <p:cNvPr id="29" name="Rectangle 28">
            <a:extLst>
              <a:ext uri="{FF2B5EF4-FFF2-40B4-BE49-F238E27FC236}">
                <a16:creationId xmlns:a16="http://schemas.microsoft.com/office/drawing/2014/main" xmlns="" id="{6F6CC832-F0C7-4D9C-9DCE-7CE4401F878C}"/>
              </a:ext>
            </a:extLst>
          </p:cNvPr>
          <p:cNvSpPr/>
          <p:nvPr/>
        </p:nvSpPr>
        <p:spPr>
          <a:xfrm>
            <a:off x="4003665" y="4405204"/>
            <a:ext cx="4832048" cy="646331"/>
          </a:xfrm>
          <a:prstGeom prst="rect">
            <a:avLst/>
          </a:prstGeom>
        </p:spPr>
        <p:txBody>
          <a:bodyPr wrap="square">
            <a:spAutoFit/>
          </a:bodyPr>
          <a:lstStyle/>
          <a:p>
            <a:pPr lvl="0">
              <a:buClr>
                <a:srgbClr val="1C1C1C"/>
              </a:buClr>
              <a:buSzPts val="1800"/>
            </a:pPr>
            <a:r>
              <a:rPr lang="en-GB" dirty="0"/>
              <a:t>She goes with Bobby to help Bobby explain what has happened to his sister.</a:t>
            </a:r>
          </a:p>
        </p:txBody>
      </p:sp>
      <p:grpSp>
        <p:nvGrpSpPr>
          <p:cNvPr id="31" name="Group 30">
            <a:extLst>
              <a:ext uri="{FF2B5EF4-FFF2-40B4-BE49-F238E27FC236}">
                <a16:creationId xmlns:a16="http://schemas.microsoft.com/office/drawing/2014/main" xmlns="" id="{5073B7B0-AEAA-49EE-B6D7-A04A3C88F4AB}"/>
              </a:ext>
            </a:extLst>
          </p:cNvPr>
          <p:cNvGrpSpPr/>
          <p:nvPr/>
        </p:nvGrpSpPr>
        <p:grpSpPr>
          <a:xfrm>
            <a:off x="6501430" y="1816982"/>
            <a:ext cx="1756844" cy="2401632"/>
            <a:chOff x="9290704" y="3260785"/>
            <a:chExt cx="1756844" cy="2401632"/>
          </a:xfrm>
        </p:grpSpPr>
        <p:pic>
          <p:nvPicPr>
            <p:cNvPr id="32" name="Google Shape;225;p27">
              <a:extLst>
                <a:ext uri="{FF2B5EF4-FFF2-40B4-BE49-F238E27FC236}">
                  <a16:creationId xmlns:a16="http://schemas.microsoft.com/office/drawing/2014/main" xmlns="" id="{0FE4AC4C-4F1D-414A-852C-24D3E4F2B1DA}"/>
                </a:ext>
              </a:extLst>
            </p:cNvPr>
            <p:cNvPicPr preferRelativeResize="0"/>
            <p:nvPr/>
          </p:nvPicPr>
          <p:blipFill rotWithShape="1">
            <a:blip r:embed="rId7" cstate="print">
              <a:extLst>
                <a:ext uri="{28A0092B-C50C-407E-A947-70E740481C1C}">
                  <a14:useLocalDpi xmlns:a14="http://schemas.microsoft.com/office/drawing/2010/main" val="0"/>
                </a:ext>
              </a:extLst>
            </a:blip>
            <a:srcRect l="-1" t="2317" r="-12292" b="1"/>
            <a:stretch/>
          </p:blipFill>
          <p:spPr>
            <a:xfrm flipH="1">
              <a:off x="9290704" y="3260785"/>
              <a:ext cx="1756844" cy="2401632"/>
            </a:xfrm>
            <a:prstGeom prst="ellipse">
              <a:avLst/>
            </a:prstGeom>
            <a:solidFill>
              <a:srgbClr val="00B0F0"/>
            </a:solidFill>
            <a:ln w="28575">
              <a:solidFill>
                <a:srgbClr val="F9B000"/>
              </a:solidFill>
            </a:ln>
          </p:spPr>
        </p:pic>
        <p:pic>
          <p:nvPicPr>
            <p:cNvPr id="33" name="Picture 32" descr="A picture containing drawing&#10;&#10;Description automatically generated">
              <a:extLst>
                <a:ext uri="{FF2B5EF4-FFF2-40B4-BE49-F238E27FC236}">
                  <a16:creationId xmlns:a16="http://schemas.microsoft.com/office/drawing/2014/main" xmlns="" id="{265E2287-90E5-4ABD-8541-214B6654591B}"/>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flipH="1">
              <a:off x="9890119" y="4516542"/>
              <a:ext cx="405881" cy="198755"/>
            </a:xfrm>
            <a:prstGeom prst="rect">
              <a:avLst/>
            </a:prstGeom>
            <a:ln w="28575">
              <a:noFill/>
            </a:ln>
          </p:spPr>
        </p:pic>
      </p:grpSp>
    </p:spTree>
    <p:extLst>
      <p:ext uri="{BB962C8B-B14F-4D97-AF65-F5344CB8AC3E}">
        <p14:creationId xmlns:p14="http://schemas.microsoft.com/office/powerpoint/2010/main" val="94456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28"/>
                                        </p:tgtEl>
                                      </p:cBhvr>
                                    </p:animEffect>
                                    <p:set>
                                      <p:cBhvr>
                                        <p:cTn id="14" dur="1" fill="hold">
                                          <p:stCondLst>
                                            <p:cond delay="499"/>
                                          </p:stCondLst>
                                        </p:cTn>
                                        <p:tgtEl>
                                          <p:spTgt spid="28"/>
                                        </p:tgtEl>
                                        <p:attrNameLst>
                                          <p:attrName>style.visibility</p:attrName>
                                        </p:attrNameLst>
                                      </p:cBhvr>
                                      <p:to>
                                        <p:strVal val="hidden"/>
                                      </p:to>
                                    </p:set>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anim calcmode="lin" valueType="num">
                                      <p:cBhvr>
                                        <p:cTn id="25" dur="1000" fill="hold"/>
                                        <p:tgtEl>
                                          <p:spTgt spid="22"/>
                                        </p:tgtEl>
                                        <p:attrNameLst>
                                          <p:attrName>ppt_x</p:attrName>
                                        </p:attrNameLst>
                                      </p:cBhvr>
                                      <p:tavLst>
                                        <p:tav tm="0">
                                          <p:val>
                                            <p:strVal val="#ppt_x"/>
                                          </p:val>
                                        </p:tav>
                                        <p:tav tm="100000">
                                          <p:val>
                                            <p:strVal val="#ppt_x"/>
                                          </p:val>
                                        </p:tav>
                                      </p:tavLst>
                                    </p:anim>
                                    <p:anim calcmode="lin" valueType="num">
                                      <p:cBhvr>
                                        <p:cTn id="26" dur="1000" fill="hold"/>
                                        <p:tgtEl>
                                          <p:spTgt spid="2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 presetClass="entr" presetSubtype="0"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22"/>
                                        </p:tgtEl>
                                      </p:cBhvr>
                                    </p:animEffect>
                                    <p:set>
                                      <p:cBhvr>
                                        <p:cTn id="34" dur="1" fill="hold">
                                          <p:stCondLst>
                                            <p:cond delay="499"/>
                                          </p:stCondLst>
                                        </p:cTn>
                                        <p:tgtEl>
                                          <p:spTgt spid="22"/>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21"/>
                                        </p:tgtEl>
                                      </p:cBhvr>
                                    </p:animEffect>
                                    <p:set>
                                      <p:cBhvr>
                                        <p:cTn id="37" dur="1" fill="hold">
                                          <p:stCondLst>
                                            <p:cond delay="499"/>
                                          </p:stCondLst>
                                        </p:cTn>
                                        <p:tgtEl>
                                          <p:spTgt spid="21"/>
                                        </p:tgtEl>
                                        <p:attrNameLst>
                                          <p:attrName>style.visibility</p:attrName>
                                        </p:attrNameLst>
                                      </p:cBhvr>
                                      <p:to>
                                        <p:strVal val="hidden"/>
                                      </p:to>
                                    </p:set>
                                  </p:childTnLst>
                                </p:cTn>
                              </p:par>
                              <p:par>
                                <p:cTn id="38" presetID="42" presetClass="entr" presetSubtype="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1000"/>
                                        <p:tgtEl>
                                          <p:spTgt spid="29"/>
                                        </p:tgtEl>
                                      </p:cBhvr>
                                    </p:animEffect>
                                    <p:anim calcmode="lin" valueType="num">
                                      <p:cBhvr>
                                        <p:cTn id="41" dur="1000" fill="hold"/>
                                        <p:tgtEl>
                                          <p:spTgt spid="29"/>
                                        </p:tgtEl>
                                        <p:attrNameLst>
                                          <p:attrName>ppt_x</p:attrName>
                                        </p:attrNameLst>
                                      </p:cBhvr>
                                      <p:tavLst>
                                        <p:tav tm="0">
                                          <p:val>
                                            <p:strVal val="#ppt_x"/>
                                          </p:val>
                                        </p:tav>
                                        <p:tav tm="100000">
                                          <p:val>
                                            <p:strVal val="#ppt_x"/>
                                          </p:val>
                                        </p:tav>
                                      </p:tavLst>
                                    </p:anim>
                                    <p:anim calcmode="lin" valueType="num">
                                      <p:cBhvr>
                                        <p:cTn id="42"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28" grpId="0"/>
      <p:bldP spid="28" grpId="1"/>
      <p:bldP spid="2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5199"/>
            <a:ext cx="8220075" cy="994306"/>
          </a:xfrm>
        </p:spPr>
        <p:txBody>
          <a:bodyPr/>
          <a:lstStyle/>
          <a:p>
            <a:pPr algn="ctr"/>
            <a:r>
              <a:rPr lang="en-GB" dirty="0">
                <a:latin typeface="Twinkl" pitchFamily="2" charset="0"/>
              </a:rPr>
              <a:t>Being in Charge of </a:t>
            </a:r>
            <a:br>
              <a:rPr lang="en-GB" dirty="0">
                <a:latin typeface="Twinkl" pitchFamily="2" charset="0"/>
              </a:rPr>
            </a:br>
            <a:r>
              <a:rPr lang="en-GB" dirty="0">
                <a:latin typeface="Twinkl" pitchFamily="2" charset="0"/>
              </a:rPr>
              <a:t>Your Emotions</a:t>
            </a:r>
          </a:p>
        </p:txBody>
      </p:sp>
      <p:pic>
        <p:nvPicPr>
          <p:cNvPr id="19" name="Whole Class">
            <a:extLst>
              <a:ext uri="{FF2B5EF4-FFF2-40B4-BE49-F238E27FC236}">
                <a16:creationId xmlns:a16="http://schemas.microsoft.com/office/drawing/2014/main" xmlns="" id="{9D36CF1F-FB11-49AF-B4B2-5EABA62012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6304" y="450471"/>
            <a:ext cx="1238498" cy="864000"/>
          </a:xfrm>
          <a:prstGeom prst="rect">
            <a:avLst/>
          </a:prstGeom>
        </p:spPr>
      </p:pic>
      <p:grpSp>
        <p:nvGrpSpPr>
          <p:cNvPr id="4" name="Group 3">
            <a:extLst>
              <a:ext uri="{FF2B5EF4-FFF2-40B4-BE49-F238E27FC236}">
                <a16:creationId xmlns:a16="http://schemas.microsoft.com/office/drawing/2014/main" xmlns="" id="{488F9DCE-4DEB-4F13-8A81-5C3CAA13037B}"/>
              </a:ext>
            </a:extLst>
          </p:cNvPr>
          <p:cNvGrpSpPr/>
          <p:nvPr/>
        </p:nvGrpSpPr>
        <p:grpSpPr>
          <a:xfrm>
            <a:off x="217173" y="1729007"/>
            <a:ext cx="4788078" cy="1151183"/>
            <a:chOff x="201932" y="1519999"/>
            <a:chExt cx="7702815" cy="1151183"/>
          </a:xfrm>
        </p:grpSpPr>
        <p:grpSp>
          <p:nvGrpSpPr>
            <p:cNvPr id="12" name="Group 11">
              <a:extLst>
                <a:ext uri="{FF2B5EF4-FFF2-40B4-BE49-F238E27FC236}">
                  <a16:creationId xmlns:a16="http://schemas.microsoft.com/office/drawing/2014/main" xmlns="" id="{8AB5F48D-1940-4DC2-8B78-8F3B02A197A2}"/>
                </a:ext>
              </a:extLst>
            </p:cNvPr>
            <p:cNvGrpSpPr/>
            <p:nvPr/>
          </p:nvGrpSpPr>
          <p:grpSpPr>
            <a:xfrm>
              <a:off x="201934" y="1540280"/>
              <a:ext cx="7702813" cy="951266"/>
              <a:chOff x="201934" y="1836844"/>
              <a:chExt cx="7486245" cy="951266"/>
            </a:xfrm>
          </p:grpSpPr>
          <p:sp>
            <p:nvSpPr>
              <p:cNvPr id="14" name="Rectangle 13">
                <a:extLst>
                  <a:ext uri="{FF2B5EF4-FFF2-40B4-BE49-F238E27FC236}">
                    <a16:creationId xmlns:a16="http://schemas.microsoft.com/office/drawing/2014/main" xmlns="" id="{8497A452-4592-47A1-9730-C54DAAD119E6}"/>
                  </a:ext>
                </a:extLst>
              </p:cNvPr>
              <p:cNvSpPr/>
              <p:nvPr/>
            </p:nvSpPr>
            <p:spPr>
              <a:xfrm>
                <a:off x="201934" y="1836844"/>
                <a:ext cx="3138906" cy="951266"/>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5" name="Rectangle: Rounded Corners 14">
                <a:extLst>
                  <a:ext uri="{FF2B5EF4-FFF2-40B4-BE49-F238E27FC236}">
                    <a16:creationId xmlns:a16="http://schemas.microsoft.com/office/drawing/2014/main" xmlns="" id="{EA6B01AA-A15E-44DB-8D92-5A771072B847}"/>
                  </a:ext>
                </a:extLst>
              </p:cNvPr>
              <p:cNvSpPr/>
              <p:nvPr/>
            </p:nvSpPr>
            <p:spPr>
              <a:xfrm>
                <a:off x="2598821" y="1836844"/>
                <a:ext cx="5089358" cy="950400"/>
              </a:xfrm>
              <a:prstGeom prst="roundRect">
                <a:avLst>
                  <a:gd name="adj" fmla="val 2046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sp>
          <p:nvSpPr>
            <p:cNvPr id="16" name="Right Triangle 15">
              <a:extLst>
                <a:ext uri="{FF2B5EF4-FFF2-40B4-BE49-F238E27FC236}">
                  <a16:creationId xmlns:a16="http://schemas.microsoft.com/office/drawing/2014/main" xmlns="" id="{19D76D64-C56F-4676-AF60-1FE43DEABBDF}"/>
                </a:ext>
              </a:extLst>
            </p:cNvPr>
            <p:cNvSpPr/>
            <p:nvPr/>
          </p:nvSpPr>
          <p:spPr>
            <a:xfrm flipH="1" flipV="1">
              <a:off x="201932" y="2486107"/>
              <a:ext cx="362675" cy="185075"/>
            </a:xfrm>
            <a:prstGeom prst="rtTriangl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7" name="Rectangle: Rounded Corners 16">
              <a:extLst>
                <a:ext uri="{FF2B5EF4-FFF2-40B4-BE49-F238E27FC236}">
                  <a16:creationId xmlns:a16="http://schemas.microsoft.com/office/drawing/2014/main" xmlns="" id="{246FB708-60A2-4864-8AB7-B0523E0B914C}"/>
                </a:ext>
              </a:extLst>
            </p:cNvPr>
            <p:cNvSpPr/>
            <p:nvPr/>
          </p:nvSpPr>
          <p:spPr>
            <a:xfrm>
              <a:off x="564609" y="1519999"/>
              <a:ext cx="7181665" cy="97844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1C1C1C"/>
                </a:buClr>
                <a:buSzPts val="1800"/>
              </a:pPr>
              <a:r>
                <a:rPr lang="en-GB" dirty="0">
                  <a:solidFill>
                    <a:prstClr val="white"/>
                  </a:solidFill>
                </a:rPr>
                <a:t>In this image, Bobby is feeling worried as he has just broken his sister’s mirror.</a:t>
              </a:r>
            </a:p>
          </p:txBody>
        </p:sp>
      </p:grpSp>
      <p:sp>
        <p:nvSpPr>
          <p:cNvPr id="21" name="Rectangle 20">
            <a:extLst>
              <a:ext uri="{FF2B5EF4-FFF2-40B4-BE49-F238E27FC236}">
                <a16:creationId xmlns:a16="http://schemas.microsoft.com/office/drawing/2014/main" xmlns="" id="{286F0114-F937-4068-9F60-532C4A554E08}"/>
              </a:ext>
            </a:extLst>
          </p:cNvPr>
          <p:cNvSpPr/>
          <p:nvPr/>
        </p:nvSpPr>
        <p:spPr>
          <a:xfrm>
            <a:off x="5633268" y="4516542"/>
            <a:ext cx="2625006" cy="1477328"/>
          </a:xfrm>
          <a:prstGeom prst="rect">
            <a:avLst/>
          </a:prstGeom>
        </p:spPr>
        <p:txBody>
          <a:bodyPr wrap="square">
            <a:spAutoFit/>
          </a:bodyPr>
          <a:lstStyle/>
          <a:p>
            <a:pPr lvl="0">
              <a:buClr>
                <a:srgbClr val="1C1C1C"/>
              </a:buClr>
              <a:buSzPts val="1800"/>
            </a:pPr>
            <a:r>
              <a:rPr lang="en-GB" dirty="0"/>
              <a:t>His sister understands and Bobby and his sister clear up the broken mirror together and then have a hug.</a:t>
            </a:r>
          </a:p>
        </p:txBody>
      </p:sp>
      <p:pic>
        <p:nvPicPr>
          <p:cNvPr id="24" name="Google Shape;225;p27">
            <a:extLst>
              <a:ext uri="{FF2B5EF4-FFF2-40B4-BE49-F238E27FC236}">
                <a16:creationId xmlns:a16="http://schemas.microsoft.com/office/drawing/2014/main" xmlns="" id="{FE8EA7D3-1A02-4F47-9F4A-15E26F5DD6AA}"/>
              </a:ext>
            </a:extLst>
          </p:cNvPr>
          <p:cNvPicPr preferRelativeResize="0"/>
          <p:nvPr/>
        </p:nvPicPr>
        <p:blipFill>
          <a:blip r:embed="rId3" cstate="print">
            <a:extLst>
              <a:ext uri="{28A0092B-C50C-407E-A947-70E740481C1C}">
                <a14:useLocalDpi xmlns:a14="http://schemas.microsoft.com/office/drawing/2010/main" val="0"/>
              </a:ext>
            </a:extLst>
          </a:blip>
          <a:srcRect/>
          <a:stretch/>
        </p:blipFill>
        <p:spPr>
          <a:xfrm>
            <a:off x="537319" y="3498716"/>
            <a:ext cx="2060639" cy="2589573"/>
          </a:xfrm>
          <a:prstGeom prst="ellipse">
            <a:avLst/>
          </a:prstGeom>
          <a:solidFill>
            <a:srgbClr val="00B0F0"/>
          </a:solidFill>
          <a:ln w="28575">
            <a:solidFill>
              <a:srgbClr val="F9B000"/>
            </a:solidFill>
          </a:ln>
        </p:spPr>
      </p:pic>
      <p:pic>
        <p:nvPicPr>
          <p:cNvPr id="25" name="Google Shape;225;p27">
            <a:extLst>
              <a:ext uri="{FF2B5EF4-FFF2-40B4-BE49-F238E27FC236}">
                <a16:creationId xmlns:a16="http://schemas.microsoft.com/office/drawing/2014/main" xmlns="" id="{E64A5AF6-05DE-4257-989B-5B502832A5FE}"/>
              </a:ext>
            </a:extLst>
          </p:cNvPr>
          <p:cNvPicPr preferRelativeResize="0"/>
          <p:nvPr/>
        </p:nvPicPr>
        <p:blipFill rotWithShape="1">
          <a:blip r:embed="rId4" cstate="print">
            <a:extLst>
              <a:ext uri="{28A0092B-C50C-407E-A947-70E740481C1C}">
                <a14:useLocalDpi xmlns:a14="http://schemas.microsoft.com/office/drawing/2010/main" val="0"/>
              </a:ext>
            </a:extLst>
          </a:blip>
          <a:srcRect l="-1" t="2317" r="-12292" b="1"/>
          <a:stretch/>
        </p:blipFill>
        <p:spPr>
          <a:xfrm flipH="1">
            <a:off x="6501430" y="1806273"/>
            <a:ext cx="1756844" cy="2401632"/>
          </a:xfrm>
          <a:prstGeom prst="ellipse">
            <a:avLst/>
          </a:prstGeom>
          <a:solidFill>
            <a:srgbClr val="00B0F0"/>
          </a:solidFill>
          <a:ln w="28575">
            <a:solidFill>
              <a:srgbClr val="F9B000"/>
            </a:solidFill>
          </a:ln>
        </p:spPr>
      </p:pic>
      <p:pic>
        <p:nvPicPr>
          <p:cNvPr id="3" name="Google Shape;225;p27">
            <a:extLst>
              <a:ext uri="{FF2B5EF4-FFF2-40B4-BE49-F238E27FC236}">
                <a16:creationId xmlns:a16="http://schemas.microsoft.com/office/drawing/2014/main" xmlns="" id="{5FDDFC30-CCC7-489A-BF56-6D4581575E29}"/>
              </a:ext>
            </a:extLst>
          </p:cNvPr>
          <p:cNvPicPr preferRelativeResize="0"/>
          <p:nvPr/>
        </p:nvPicPr>
        <p:blipFill>
          <a:blip r:embed="rId5" cstate="print">
            <a:extLst>
              <a:ext uri="{28A0092B-C50C-407E-A947-70E740481C1C}">
                <a14:useLocalDpi xmlns:a14="http://schemas.microsoft.com/office/drawing/2010/main" val="0"/>
              </a:ext>
            </a:extLst>
          </a:blip>
          <a:srcRect/>
          <a:stretch/>
        </p:blipFill>
        <p:spPr>
          <a:xfrm>
            <a:off x="3172965" y="2880190"/>
            <a:ext cx="2060639" cy="2616904"/>
          </a:xfrm>
          <a:prstGeom prst="ellipse">
            <a:avLst/>
          </a:prstGeom>
          <a:solidFill>
            <a:srgbClr val="00B0F0"/>
          </a:solidFill>
          <a:ln w="28575">
            <a:solidFill>
              <a:srgbClr val="F9B000"/>
            </a:solidFill>
          </a:ln>
        </p:spPr>
      </p:pic>
      <p:pic>
        <p:nvPicPr>
          <p:cNvPr id="5" name="Google Shape;225;p27">
            <a:extLst>
              <a:ext uri="{FF2B5EF4-FFF2-40B4-BE49-F238E27FC236}">
                <a16:creationId xmlns:a16="http://schemas.microsoft.com/office/drawing/2014/main" xmlns="" id="{8DE50CAB-BA60-44E6-80BC-1B213A4C46C4}"/>
              </a:ext>
            </a:extLst>
          </p:cNvPr>
          <p:cNvPicPr preferRelativeResize="0"/>
          <p:nvPr/>
        </p:nvPicPr>
        <p:blipFill>
          <a:blip r:embed="rId6" cstate="print">
            <a:extLst>
              <a:ext uri="{28A0092B-C50C-407E-A947-70E740481C1C}">
                <a14:useLocalDpi xmlns:a14="http://schemas.microsoft.com/office/drawing/2010/main" val="0"/>
              </a:ext>
            </a:extLst>
          </a:blip>
          <a:srcRect/>
          <a:stretch/>
        </p:blipFill>
        <p:spPr>
          <a:xfrm>
            <a:off x="3172965" y="2880190"/>
            <a:ext cx="2060639" cy="2616903"/>
          </a:xfrm>
          <a:prstGeom prst="ellipse">
            <a:avLst/>
          </a:prstGeom>
          <a:solidFill>
            <a:srgbClr val="00B0F0"/>
          </a:solidFill>
          <a:ln w="28575">
            <a:solidFill>
              <a:srgbClr val="F9B000"/>
            </a:solidFill>
          </a:ln>
        </p:spPr>
      </p:pic>
      <p:sp>
        <p:nvSpPr>
          <p:cNvPr id="26" name="Rectangle 25">
            <a:extLst>
              <a:ext uri="{FF2B5EF4-FFF2-40B4-BE49-F238E27FC236}">
                <a16:creationId xmlns:a16="http://schemas.microsoft.com/office/drawing/2014/main" xmlns="" id="{021BF1CF-CBE6-479F-95ED-002861D334A7}"/>
              </a:ext>
            </a:extLst>
          </p:cNvPr>
          <p:cNvSpPr/>
          <p:nvPr/>
        </p:nvSpPr>
        <p:spPr>
          <a:xfrm>
            <a:off x="5633268" y="4516542"/>
            <a:ext cx="2468449" cy="1200329"/>
          </a:xfrm>
          <a:prstGeom prst="rect">
            <a:avLst/>
          </a:prstGeom>
        </p:spPr>
        <p:txBody>
          <a:bodyPr wrap="square">
            <a:spAutoFit/>
          </a:bodyPr>
          <a:lstStyle/>
          <a:p>
            <a:pPr lvl="0">
              <a:buClr>
                <a:srgbClr val="1C1C1C"/>
              </a:buClr>
              <a:buSzPts val="1800"/>
            </a:pPr>
            <a:r>
              <a:rPr lang="en-GB" dirty="0"/>
              <a:t>Being in charge of your emotions can help you to feel really good in all situations!</a:t>
            </a:r>
          </a:p>
        </p:txBody>
      </p:sp>
      <p:grpSp>
        <p:nvGrpSpPr>
          <p:cNvPr id="8" name="Group 7">
            <a:extLst>
              <a:ext uri="{FF2B5EF4-FFF2-40B4-BE49-F238E27FC236}">
                <a16:creationId xmlns:a16="http://schemas.microsoft.com/office/drawing/2014/main" xmlns="" id="{B0BE56F0-5065-4013-BB19-3FF1D358009C}"/>
              </a:ext>
            </a:extLst>
          </p:cNvPr>
          <p:cNvGrpSpPr/>
          <p:nvPr/>
        </p:nvGrpSpPr>
        <p:grpSpPr>
          <a:xfrm>
            <a:off x="6501430" y="1816982"/>
            <a:ext cx="1756844" cy="2401632"/>
            <a:chOff x="9290704" y="3260785"/>
            <a:chExt cx="1756844" cy="2401632"/>
          </a:xfrm>
        </p:grpSpPr>
        <p:pic>
          <p:nvPicPr>
            <p:cNvPr id="28" name="Google Shape;225;p27">
              <a:extLst>
                <a:ext uri="{FF2B5EF4-FFF2-40B4-BE49-F238E27FC236}">
                  <a16:creationId xmlns:a16="http://schemas.microsoft.com/office/drawing/2014/main" xmlns="" id="{7CBE37BC-B9E0-4FC8-9753-E8BE6E7AC740}"/>
                </a:ext>
              </a:extLst>
            </p:cNvPr>
            <p:cNvPicPr preferRelativeResize="0"/>
            <p:nvPr/>
          </p:nvPicPr>
          <p:blipFill rotWithShape="1">
            <a:blip r:embed="rId4" cstate="print">
              <a:extLst>
                <a:ext uri="{28A0092B-C50C-407E-A947-70E740481C1C}">
                  <a14:useLocalDpi xmlns:a14="http://schemas.microsoft.com/office/drawing/2010/main" val="0"/>
                </a:ext>
              </a:extLst>
            </a:blip>
            <a:srcRect l="-1" t="2317" r="-12292" b="1"/>
            <a:stretch/>
          </p:blipFill>
          <p:spPr>
            <a:xfrm flipH="1">
              <a:off x="9290704" y="3260785"/>
              <a:ext cx="1756844" cy="2401632"/>
            </a:xfrm>
            <a:prstGeom prst="ellipse">
              <a:avLst/>
            </a:prstGeom>
            <a:solidFill>
              <a:srgbClr val="00B0F0"/>
            </a:solidFill>
            <a:ln w="28575">
              <a:solidFill>
                <a:srgbClr val="F9B000"/>
              </a:solidFill>
            </a:ln>
          </p:spPr>
        </p:pic>
        <p:pic>
          <p:nvPicPr>
            <p:cNvPr id="29" name="Picture 28" descr="A picture containing drawing&#10;&#10;Description automatically generated">
              <a:extLst>
                <a:ext uri="{FF2B5EF4-FFF2-40B4-BE49-F238E27FC236}">
                  <a16:creationId xmlns:a16="http://schemas.microsoft.com/office/drawing/2014/main" xmlns="" id="{A9AEB50A-D0C4-4330-9281-6AC38ADB71A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flipH="1">
              <a:off x="9890119" y="4516542"/>
              <a:ext cx="405881" cy="198755"/>
            </a:xfrm>
            <a:prstGeom prst="rect">
              <a:avLst/>
            </a:prstGeom>
            <a:ln w="28575">
              <a:noFill/>
            </a:ln>
          </p:spPr>
        </p:pic>
      </p:grpSp>
    </p:spTree>
    <p:extLst>
      <p:ext uri="{BB962C8B-B14F-4D97-AF65-F5344CB8AC3E}">
        <p14:creationId xmlns:p14="http://schemas.microsoft.com/office/powerpoint/2010/main" val="3156517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21"/>
                                        </p:tgtEl>
                                      </p:cBhvr>
                                    </p:animEffect>
                                    <p:set>
                                      <p:cBhvr>
                                        <p:cTn id="20" dur="1" fill="hold">
                                          <p:stCondLst>
                                            <p:cond delay="499"/>
                                          </p:stCondLst>
                                        </p:cTn>
                                        <p:tgtEl>
                                          <p:spTgt spid="21"/>
                                        </p:tgtEl>
                                        <p:attrNameLst>
                                          <p:attrName>style.visibility</p:attrName>
                                        </p:attrNameLst>
                                      </p:cBhvr>
                                      <p:to>
                                        <p:strVal val="hidden"/>
                                      </p:to>
                                    </p:set>
                                  </p:childTnLst>
                                </p:cTn>
                              </p:par>
                              <p:par>
                                <p:cTn id="21" presetID="42" presetClass="entr" presetSubtype="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1000"/>
                                        <p:tgtEl>
                                          <p:spTgt spid="26"/>
                                        </p:tgtEl>
                                      </p:cBhvr>
                                    </p:animEffect>
                                    <p:anim calcmode="lin" valueType="num">
                                      <p:cBhvr>
                                        <p:cTn id="24" dur="1000" fill="hold"/>
                                        <p:tgtEl>
                                          <p:spTgt spid="26"/>
                                        </p:tgtEl>
                                        <p:attrNameLst>
                                          <p:attrName>ppt_x</p:attrName>
                                        </p:attrNameLst>
                                      </p:cBhvr>
                                      <p:tavLst>
                                        <p:tav tm="0">
                                          <p:val>
                                            <p:strVal val="#ppt_x"/>
                                          </p:val>
                                        </p:tav>
                                        <p:tav tm="100000">
                                          <p:val>
                                            <p:strVal val="#ppt_x"/>
                                          </p:val>
                                        </p:tav>
                                      </p:tavLst>
                                    </p:anim>
                                    <p:anim calcmode="lin" valueType="num">
                                      <p:cBhvr>
                                        <p:cTn id="25"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6"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xmlns="" id="{1952D690-D3C8-4F84-ABA4-072DB0998A41}"/>
              </a:ext>
            </a:extLst>
          </p:cNvPr>
          <p:cNvSpPr/>
          <p:nvPr/>
        </p:nvSpPr>
        <p:spPr>
          <a:xfrm>
            <a:off x="4100660" y="3148553"/>
            <a:ext cx="999241" cy="6315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2264</TotalTime>
  <Words>1440</Words>
  <Application>Microsoft Office PowerPoint</Application>
  <PresentationFormat>On-screen Show (4:3)</PresentationFormat>
  <Paragraphs>139</Paragraphs>
  <Slides>38</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Sassoon Infant Rg</vt:lpstr>
      <vt:lpstr>Twinkl</vt:lpstr>
      <vt:lpstr>Tuffy-TTF</vt:lpstr>
      <vt:lpstr>Twinkl SemiBold</vt:lpstr>
      <vt:lpstr>Office Theme</vt:lpstr>
      <vt:lpstr>PowerPoint Presentation</vt:lpstr>
      <vt:lpstr>PowerPoint Presentation</vt:lpstr>
      <vt:lpstr>The Big Questions </vt:lpstr>
      <vt:lpstr>What Are Stresses  and Worries?</vt:lpstr>
      <vt:lpstr>What Are Stresses  and Worries?</vt:lpstr>
      <vt:lpstr>What Are Stresses  and Worries?</vt:lpstr>
      <vt:lpstr>What Are Stresses  and Worries?</vt:lpstr>
      <vt:lpstr>What Are Stresses  and Worries?</vt:lpstr>
      <vt:lpstr>What Are Stresses  and Worries?</vt:lpstr>
      <vt:lpstr>What Are Stresses  and Worries?</vt:lpstr>
      <vt:lpstr>What Are Stresses  and Worries?</vt:lpstr>
      <vt:lpstr>What Are Stresses  and Worries?</vt:lpstr>
      <vt:lpstr>What Are Stresses  and Worries?</vt:lpstr>
      <vt:lpstr>What Are Stresses  and Worries?</vt:lpstr>
      <vt:lpstr>What Do Stresses and  Worries Feel Like?</vt:lpstr>
      <vt:lpstr>What Do Stresses and  Worries Feel Like?</vt:lpstr>
      <vt:lpstr>What Do Stresses and  Worries Feel Like?</vt:lpstr>
      <vt:lpstr>What Can I Do?</vt:lpstr>
      <vt:lpstr>What Can I Do?</vt:lpstr>
      <vt:lpstr>What Can I Do?</vt:lpstr>
      <vt:lpstr>What Can I Do?</vt:lpstr>
      <vt:lpstr>What Can I Do?</vt:lpstr>
      <vt:lpstr>Uncomfortable Feelings</vt:lpstr>
      <vt:lpstr>Uncomfortable Feelings</vt:lpstr>
      <vt:lpstr>Uncomfortable Feelings</vt:lpstr>
      <vt:lpstr>Uncomfortable Feelings</vt:lpstr>
      <vt:lpstr>Uncomfortable Feelings</vt:lpstr>
      <vt:lpstr>Uncomfortable Feelings</vt:lpstr>
      <vt:lpstr>Why Do We Have  Stresses and Worries?</vt:lpstr>
      <vt:lpstr>Why Do We Have  Stresses and Worries?</vt:lpstr>
      <vt:lpstr>Why Do We Have  Stresses and Worries?</vt:lpstr>
      <vt:lpstr>Spot the Positive</vt:lpstr>
      <vt:lpstr>Spot the Positive</vt:lpstr>
      <vt:lpstr>Spot the Positive</vt:lpstr>
      <vt:lpstr>Being in Charge of  Your Emotions</vt:lpstr>
      <vt:lpstr>Being in Charge of  Your Emotions</vt:lpstr>
      <vt:lpstr>Being in Charge of  Your Emotions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Amy Rogers</cp:lastModifiedBy>
  <cp:revision>28</cp:revision>
  <dcterms:created xsi:type="dcterms:W3CDTF">2019-05-22T11:13:43Z</dcterms:created>
  <dcterms:modified xsi:type="dcterms:W3CDTF">2020-10-05T13:26:41Z</dcterms:modified>
</cp:coreProperties>
</file>