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0680700" cy="7556500"/>
  <p:notesSz cx="10680700" cy="75565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3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0"/>
  </p:normalViewPr>
  <p:slideViewPr>
    <p:cSldViewPr>
      <p:cViewPr varScale="1">
        <p:scale>
          <a:sx n="97" d="100"/>
          <a:sy n="97" d="100"/>
        </p:scale>
        <p:origin x="1616" y="19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1" i="1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600" b="1" i="1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1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6600" b="1" i="1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1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1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7108474"/>
            <a:ext cx="10680700" cy="448309"/>
          </a:xfrm>
          <a:custGeom>
            <a:avLst/>
            <a:gdLst/>
            <a:ahLst/>
            <a:cxnLst/>
            <a:rect l="l" t="t" r="r" b="b"/>
            <a:pathLst>
              <a:path w="10680700" h="448309">
                <a:moveTo>
                  <a:pt x="0" y="0"/>
                </a:moveTo>
                <a:lnTo>
                  <a:pt x="10680699" y="0"/>
                </a:lnTo>
                <a:lnTo>
                  <a:pt x="10680699" y="448025"/>
                </a:lnTo>
                <a:lnTo>
                  <a:pt x="0" y="448025"/>
                </a:lnTo>
                <a:lnTo>
                  <a:pt x="0" y="0"/>
                </a:lnTo>
                <a:close/>
              </a:path>
            </a:pathLst>
          </a:custGeom>
          <a:solidFill>
            <a:srgbClr val="D40C4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624" y="0"/>
            <a:ext cx="10680700" cy="515620"/>
          </a:xfrm>
          <a:custGeom>
            <a:avLst/>
            <a:gdLst/>
            <a:ahLst/>
            <a:cxnLst/>
            <a:rect l="l" t="t" r="r" b="b"/>
            <a:pathLst>
              <a:path w="10680700" h="515620">
                <a:moveTo>
                  <a:pt x="0" y="0"/>
                </a:moveTo>
                <a:lnTo>
                  <a:pt x="10680074" y="0"/>
                </a:lnTo>
                <a:lnTo>
                  <a:pt x="10680074" y="514999"/>
                </a:lnTo>
                <a:lnTo>
                  <a:pt x="0" y="514999"/>
                </a:lnTo>
                <a:lnTo>
                  <a:pt x="0" y="0"/>
                </a:lnTo>
                <a:close/>
              </a:path>
            </a:pathLst>
          </a:custGeom>
          <a:solidFill>
            <a:srgbClr val="D40C4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624" y="0"/>
            <a:ext cx="10680700" cy="515620"/>
          </a:xfrm>
          <a:custGeom>
            <a:avLst/>
            <a:gdLst/>
            <a:ahLst/>
            <a:cxnLst/>
            <a:rect l="l" t="t" r="r" b="b"/>
            <a:pathLst>
              <a:path w="10680700" h="515620">
                <a:moveTo>
                  <a:pt x="10680074" y="514999"/>
                </a:moveTo>
                <a:lnTo>
                  <a:pt x="0" y="514999"/>
                </a:lnTo>
                <a:lnTo>
                  <a:pt x="0" y="0"/>
                </a:lnTo>
              </a:path>
            </a:pathLst>
          </a:custGeom>
          <a:ln w="9524">
            <a:solidFill>
              <a:srgbClr val="D40C4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0449" y="39788"/>
            <a:ext cx="870622" cy="43532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925867" y="37726"/>
            <a:ext cx="6828964" cy="360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1" i="1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87898" y="1748393"/>
            <a:ext cx="6677659" cy="1836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600" b="1" i="1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0104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history/" TargetMode="External"/><Relationship Id="rId2" Type="http://schemas.openxmlformats.org/officeDocument/2006/relationships/hyperlink" Target="https://www.kapowprimary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kapowprimary.com/subjects/history/reception/reception-units/peek-into-the-past/activity-5-spot-the-difference/" TargetMode="External"/><Relationship Id="rId13" Type="http://schemas.openxmlformats.org/officeDocument/2006/relationships/hyperlink" Target="https://www.kapowprimary.com/subjects/history/reception/reception-units/adventures-through-time-2/activity-3/" TargetMode="External"/><Relationship Id="rId3" Type="http://schemas.openxmlformats.org/officeDocument/2006/relationships/hyperlink" Target="https://www.kapowprimary.com/subjects/history/reception/reception-units/peek-into-the-past/" TargetMode="External"/><Relationship Id="rId7" Type="http://schemas.openxmlformats.org/officeDocument/2006/relationships/hyperlink" Target="https://www.kapowprimary.com/subjects/history/reception/reception-units/peek-into-the-past/activity-4-toy-box/" TargetMode="External"/><Relationship Id="rId12" Type="http://schemas.openxmlformats.org/officeDocument/2006/relationships/hyperlink" Target="https://www.kapowprimary.com/subjects/history/reception/reception-units/adventures-through-time-2/activity-4/" TargetMode="External"/><Relationship Id="rId2" Type="http://schemas.openxmlformats.org/officeDocument/2006/relationships/hyperlink" Target="https://www.kapowprimary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kapowprimary.com/subjects/history/reception/reception-units/peek-into-the-past/activity-3-my-life-timeline/" TargetMode="External"/><Relationship Id="rId11" Type="http://schemas.openxmlformats.org/officeDocument/2006/relationships/hyperlink" Target="https://www.kapowprimary.com/subjects/history/reception/reception-units/adventures-through-time-2/activity-2/" TargetMode="External"/><Relationship Id="rId5" Type="http://schemas.openxmlformats.org/officeDocument/2006/relationships/hyperlink" Target="https://www.kapowprimary.com/subjects/history/reception/reception-units/peek-into-the-past/activity-2-past-and-present/" TargetMode="External"/><Relationship Id="rId10" Type="http://schemas.openxmlformats.org/officeDocument/2006/relationships/hyperlink" Target="https://www.kapowprimary.com/subjects/history/reception/reception-units/adventures-through-time-2/activity-1-family-tree/" TargetMode="External"/><Relationship Id="rId4" Type="http://schemas.openxmlformats.org/officeDocument/2006/relationships/hyperlink" Target="https://www.kapowprimary.com/subjects/history/reception/reception-units/peek-into-the-past/activity-1-can-you-guess-who/" TargetMode="External"/><Relationship Id="rId9" Type="http://schemas.openxmlformats.org/officeDocument/2006/relationships/hyperlink" Target="https://www.kapowprimary.com/subjects/history/reception/reception-units/adventures-through-time-2/" TargetMode="External"/><Relationship Id="rId14" Type="http://schemas.openxmlformats.org/officeDocument/2006/relationships/hyperlink" Target="https://www.kapowprimary.com/subjects/history/reception/reception-units/adventures-through-time-2/activity-5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history/key-stage-1/history-year-1/how-am-i-making-history/" TargetMode="External"/><Relationship Id="rId7" Type="http://schemas.openxmlformats.org/officeDocument/2006/relationships/hyperlink" Target="https://www.kapowprimary.com/subjects/history/key-stage-1/history-year-2/what-is-a-monarch/" TargetMode="External"/><Relationship Id="rId2" Type="http://schemas.openxmlformats.org/officeDocument/2006/relationships/hyperlink" Target="https://www.kapowprimary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kapowprimary.com/subjects/history/key-stage-1/history-year-2/how-did-we-learn-to-fly/" TargetMode="External"/><Relationship Id="rId5" Type="http://schemas.openxmlformats.org/officeDocument/2006/relationships/hyperlink" Target="https://www.kapowprimary.com/subjects/history/key-stage-1/history-year-1/how-have-toys-changed/" TargetMode="External"/><Relationship Id="rId4" Type="http://schemas.openxmlformats.org/officeDocument/2006/relationships/hyperlink" Target="https://www.kapowprimary.com/subjects/history/key-stage-1/history-year-2/how-was-school-different-in-the-past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history/lower-key-stage-2/history-year-3-4/would-you-prefer-to-live-in-the-stone-age-or-the-iron-age/" TargetMode="External"/><Relationship Id="rId7" Type="http://schemas.openxmlformats.org/officeDocument/2006/relationships/hyperlink" Target="https://www.kapowprimary.com/subjects/history/lower-key-stage-2/history-year-3-4/how-hard-was-it-to-invade-and-settle-in-britain/" TargetMode="External"/><Relationship Id="rId2" Type="http://schemas.openxmlformats.org/officeDocument/2006/relationships/hyperlink" Target="https://www.kapowprimary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kapowprimary.com/subjects/history/lower-key-stage-2/history-year-3-4/what-did-the-ancient-egyptians-believe/" TargetMode="External"/><Relationship Id="rId5" Type="http://schemas.openxmlformats.org/officeDocument/2006/relationships/hyperlink" Target="https://www.kapowprimary.com/subjects/history/lower-key-stage-2/history-year-3-4/why-did-the-romans-settle-in-britain/" TargetMode="External"/><Relationship Id="rId4" Type="http://schemas.openxmlformats.org/officeDocument/2006/relationships/hyperlink" Target="https://www.kapowprimary.com/subjects/history/lower-key-stage-2/history-year-3-4/how-have-childrens-lives-changed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history/lower-key-stage-2/history-year-3-4/were-the-vikings-raiders-or-peace-loving-settlers/" TargetMode="External"/><Relationship Id="rId7" Type="http://schemas.openxmlformats.org/officeDocument/2006/relationships/hyperlink" Target="https://www.kapowprimary.com/subjects/history/upper-key-stage-2/history-years-5-6/what-was-the-impact-of-world-war-2-on-the-people-of-britain/" TargetMode="External"/><Relationship Id="rId2" Type="http://schemas.openxmlformats.org/officeDocument/2006/relationships/hyperlink" Target="https://www.kapowprimary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kapowprimary.com/subjects/history/upper-key-stage-2/history-years-5-6/unheard-histories/" TargetMode="External"/><Relationship Id="rId5" Type="http://schemas.openxmlformats.org/officeDocument/2006/relationships/hyperlink" Target="https://www.kapowprimary.com/subjects/history/upper-key-stage-2/history-years-5-6/what-did-the-greeks-ever-do-for-us/" TargetMode="External"/><Relationship Id="rId4" Type="http://schemas.openxmlformats.org/officeDocument/2006/relationships/hyperlink" Target="https://www.kapowprimary.com/subjects/history/upper-key-stage-2/history-years-5-6/what-does-the-census-tell-us-about-our-local-are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hlinkClick r:id="rId2"/>
          </p:cNvPr>
          <p:cNvSpPr/>
          <p:nvPr/>
        </p:nvSpPr>
        <p:spPr>
          <a:xfrm>
            <a:off x="0" y="7124474"/>
            <a:ext cx="10680700" cy="432434"/>
          </a:xfrm>
          <a:custGeom>
            <a:avLst/>
            <a:gdLst/>
            <a:ahLst/>
            <a:cxnLst/>
            <a:rect l="l" t="t" r="r" b="b"/>
            <a:pathLst>
              <a:path w="10680700" h="432434">
                <a:moveTo>
                  <a:pt x="0" y="0"/>
                </a:moveTo>
                <a:lnTo>
                  <a:pt x="10680699" y="0"/>
                </a:lnTo>
                <a:lnTo>
                  <a:pt x="10680699" y="432025"/>
                </a:lnTo>
                <a:lnTo>
                  <a:pt x="0" y="432025"/>
                </a:lnTo>
                <a:lnTo>
                  <a:pt x="0" y="0"/>
                </a:lnTo>
                <a:close/>
              </a:path>
            </a:pathLst>
          </a:custGeom>
          <a:solidFill>
            <a:srgbClr val="D40C4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-4787" y="-4762"/>
            <a:ext cx="10685780" cy="2390775"/>
            <a:chOff x="-4787" y="-4762"/>
            <a:chExt cx="10685780" cy="2390775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10680700" cy="379730"/>
            </a:xfrm>
            <a:custGeom>
              <a:avLst/>
              <a:gdLst/>
              <a:ahLst/>
              <a:cxnLst/>
              <a:rect l="l" t="t" r="r" b="b"/>
              <a:pathLst>
                <a:path w="10680700" h="379730">
                  <a:moveTo>
                    <a:pt x="0" y="379499"/>
                  </a:moveTo>
                  <a:lnTo>
                    <a:pt x="0" y="0"/>
                  </a:lnTo>
                  <a:lnTo>
                    <a:pt x="10680699" y="0"/>
                  </a:lnTo>
                  <a:lnTo>
                    <a:pt x="10680699" y="379499"/>
                  </a:lnTo>
                  <a:lnTo>
                    <a:pt x="0" y="379499"/>
                  </a:lnTo>
                  <a:close/>
                </a:path>
              </a:pathLst>
            </a:custGeom>
            <a:solidFill>
              <a:srgbClr val="F3F3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>
              <a:hlinkClick r:id="rId3"/>
            </p:cNvPr>
            <p:cNvSpPr/>
            <p:nvPr/>
          </p:nvSpPr>
          <p:spPr>
            <a:xfrm>
              <a:off x="8805978" y="0"/>
              <a:ext cx="1540510" cy="1875789"/>
            </a:xfrm>
            <a:custGeom>
              <a:avLst/>
              <a:gdLst/>
              <a:ahLst/>
              <a:cxnLst/>
              <a:rect l="l" t="t" r="r" b="b"/>
              <a:pathLst>
                <a:path w="1540509" h="1875789">
                  <a:moveTo>
                    <a:pt x="770098" y="1875699"/>
                  </a:moveTo>
                  <a:lnTo>
                    <a:pt x="0" y="1495479"/>
                  </a:lnTo>
                  <a:lnTo>
                    <a:pt x="0" y="0"/>
                  </a:lnTo>
                  <a:lnTo>
                    <a:pt x="1540196" y="0"/>
                  </a:lnTo>
                  <a:lnTo>
                    <a:pt x="1540196" y="1495479"/>
                  </a:lnTo>
                  <a:lnTo>
                    <a:pt x="770098" y="1875699"/>
                  </a:lnTo>
                  <a:close/>
                </a:path>
              </a:pathLst>
            </a:custGeom>
            <a:solidFill>
              <a:srgbClr val="D40C4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>
              <a:hlinkClick r:id="rId3"/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18289" y="467124"/>
              <a:ext cx="915576" cy="916049"/>
            </a:xfrm>
            <a:prstGeom prst="rect">
              <a:avLst/>
            </a:prstGeom>
          </p:spPr>
        </p:pic>
        <p:sp>
          <p:nvSpPr>
            <p:cNvPr id="7" name="object 7">
              <a:hlinkClick r:id="rId2"/>
            </p:cNvPr>
            <p:cNvSpPr/>
            <p:nvPr/>
          </p:nvSpPr>
          <p:spPr>
            <a:xfrm>
              <a:off x="-24" y="0"/>
              <a:ext cx="2319655" cy="2381250"/>
            </a:xfrm>
            <a:custGeom>
              <a:avLst/>
              <a:gdLst/>
              <a:ahLst/>
              <a:cxnLst/>
              <a:rect l="l" t="t" r="r" b="b"/>
              <a:pathLst>
                <a:path w="2319655" h="2381250">
                  <a:moveTo>
                    <a:pt x="0" y="2380799"/>
                  </a:moveTo>
                  <a:lnTo>
                    <a:pt x="0" y="1190399"/>
                  </a:lnTo>
                  <a:lnTo>
                    <a:pt x="1159647" y="0"/>
                  </a:lnTo>
                  <a:lnTo>
                    <a:pt x="2319294" y="0"/>
                  </a:lnTo>
                  <a:lnTo>
                    <a:pt x="0" y="2380799"/>
                  </a:lnTo>
                  <a:close/>
                </a:path>
              </a:pathLst>
            </a:custGeom>
            <a:solidFill>
              <a:srgbClr val="1788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>
              <a:hlinkClick r:id="rId2"/>
            </p:cNvPr>
            <p:cNvSpPr/>
            <p:nvPr/>
          </p:nvSpPr>
          <p:spPr>
            <a:xfrm>
              <a:off x="-24" y="0"/>
              <a:ext cx="2319655" cy="2381250"/>
            </a:xfrm>
            <a:custGeom>
              <a:avLst/>
              <a:gdLst/>
              <a:ahLst/>
              <a:cxnLst/>
              <a:rect l="l" t="t" r="r" b="b"/>
              <a:pathLst>
                <a:path w="2319655" h="2381250">
                  <a:moveTo>
                    <a:pt x="0" y="1190399"/>
                  </a:moveTo>
                  <a:lnTo>
                    <a:pt x="1159647" y="0"/>
                  </a:lnTo>
                  <a:lnTo>
                    <a:pt x="2319294" y="0"/>
                  </a:lnTo>
                  <a:lnTo>
                    <a:pt x="0" y="2380799"/>
                  </a:lnTo>
                  <a:lnTo>
                    <a:pt x="0" y="1190399"/>
                  </a:lnTo>
                  <a:close/>
                </a:path>
              </a:pathLst>
            </a:custGeom>
            <a:ln w="9524">
              <a:solidFill>
                <a:srgbClr val="1788F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>
              <a:hlinkClick r:id="rId2"/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8699" y="251119"/>
              <a:ext cx="1334150" cy="1334164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213995" rIns="0" bIns="0" rtlCol="0">
            <a:spAutoFit/>
          </a:bodyPr>
          <a:lstStyle/>
          <a:p>
            <a:pPr marL="12700" marR="5080">
              <a:lnSpc>
                <a:spcPct val="80000"/>
              </a:lnSpc>
              <a:spcBef>
                <a:spcPts val="1685"/>
              </a:spcBef>
            </a:pPr>
            <a:r>
              <a:rPr spc="-565" dirty="0"/>
              <a:t>Curriculum</a:t>
            </a:r>
            <a:r>
              <a:rPr spc="125" dirty="0"/>
              <a:t> </a:t>
            </a:r>
            <a:r>
              <a:rPr spc="-880" dirty="0"/>
              <a:t>overview</a:t>
            </a:r>
            <a:r>
              <a:rPr spc="125" dirty="0"/>
              <a:t> </a:t>
            </a:r>
            <a:r>
              <a:rPr spc="-420" dirty="0"/>
              <a:t>for</a:t>
            </a:r>
            <a:r>
              <a:rPr i="1" spc="-420" dirty="0"/>
              <a:t> </a:t>
            </a:r>
            <a:r>
              <a:rPr i="1" spc="-509" dirty="0"/>
              <a:t>parents</a:t>
            </a:r>
            <a:r>
              <a:rPr i="1" spc="114" dirty="0"/>
              <a:t> </a:t>
            </a:r>
            <a:r>
              <a:rPr i="1" spc="-700" dirty="0"/>
              <a:t>and</a:t>
            </a:r>
            <a:r>
              <a:rPr i="1" spc="120" dirty="0"/>
              <a:t> </a:t>
            </a:r>
            <a:r>
              <a:rPr i="1" spc="-375" dirty="0"/>
              <a:t>carers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287124" y="7242512"/>
            <a:ext cx="1351915" cy="17780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z="1000" b="1" spc="-145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©</a:t>
            </a:r>
            <a:r>
              <a:rPr sz="1000" b="1" spc="-7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 Kapow</a:t>
            </a:r>
            <a:r>
              <a:rPr sz="1000" b="1" spc="-6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 </a:t>
            </a:r>
            <a:r>
              <a:rPr sz="1000" b="1" spc="-65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Primary </a:t>
            </a:r>
            <a:r>
              <a:rPr sz="1000" b="1" spc="-3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2024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812336" y="7242521"/>
            <a:ext cx="1442085" cy="17780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z="1000" b="1" spc="-8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www.kapowprimary.com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406852" y="7234018"/>
            <a:ext cx="177800" cy="208279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sz="1200" b="1" spc="-5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1</a:t>
            </a:fld>
            <a:endParaRPr sz="120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87898" y="3800300"/>
            <a:ext cx="5651500" cy="12033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85" dirty="0">
                <a:solidFill>
                  <a:srgbClr val="595959"/>
                </a:solidFill>
                <a:latin typeface="Tahoma"/>
                <a:cs typeface="Tahoma"/>
              </a:rPr>
              <a:t>History</a:t>
            </a:r>
            <a:endParaRPr sz="36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2790"/>
              </a:spcBef>
            </a:pPr>
            <a:r>
              <a:rPr sz="1800" spc="-20" dirty="0">
                <a:solidFill>
                  <a:srgbClr val="595959"/>
                </a:solidFill>
                <a:latin typeface="Tahoma"/>
                <a:cs typeface="Tahoma"/>
              </a:rPr>
              <a:t>Summary</a:t>
            </a:r>
            <a:r>
              <a:rPr sz="1800" spc="-125" dirty="0">
                <a:solidFill>
                  <a:srgbClr val="595959"/>
                </a:solidFill>
                <a:latin typeface="Tahoma"/>
                <a:cs typeface="Tahoma"/>
              </a:rPr>
              <a:t> </a:t>
            </a:r>
            <a:r>
              <a:rPr sz="1800" dirty="0">
                <a:solidFill>
                  <a:srgbClr val="595959"/>
                </a:solidFill>
                <a:latin typeface="Tahoma"/>
                <a:cs typeface="Tahoma"/>
              </a:rPr>
              <a:t>of</a:t>
            </a:r>
            <a:r>
              <a:rPr sz="1800" spc="-125" dirty="0">
                <a:solidFill>
                  <a:srgbClr val="595959"/>
                </a:solidFill>
                <a:latin typeface="Tahoma"/>
                <a:cs typeface="Tahoma"/>
              </a:rPr>
              <a:t> </a:t>
            </a:r>
            <a:r>
              <a:rPr sz="1800" spc="-20" dirty="0">
                <a:solidFill>
                  <a:srgbClr val="595959"/>
                </a:solidFill>
                <a:latin typeface="Tahoma"/>
                <a:cs typeface="Tahoma"/>
              </a:rPr>
              <a:t>key</a:t>
            </a:r>
            <a:r>
              <a:rPr sz="1800" spc="-125" dirty="0">
                <a:solidFill>
                  <a:srgbClr val="595959"/>
                </a:solidFill>
                <a:latin typeface="Tahoma"/>
                <a:cs typeface="Tahoma"/>
              </a:rPr>
              <a:t> </a:t>
            </a:r>
            <a:r>
              <a:rPr sz="1800" dirty="0">
                <a:solidFill>
                  <a:srgbClr val="595959"/>
                </a:solidFill>
                <a:latin typeface="Tahoma"/>
                <a:cs typeface="Tahoma"/>
              </a:rPr>
              <a:t>History</a:t>
            </a:r>
            <a:r>
              <a:rPr sz="1800" spc="-125" dirty="0">
                <a:solidFill>
                  <a:srgbClr val="595959"/>
                </a:solidFill>
                <a:latin typeface="Tahoma"/>
                <a:cs typeface="Tahoma"/>
              </a:rPr>
              <a:t> </a:t>
            </a:r>
            <a:r>
              <a:rPr sz="1800" dirty="0">
                <a:solidFill>
                  <a:srgbClr val="595959"/>
                </a:solidFill>
                <a:latin typeface="Tahoma"/>
                <a:cs typeface="Tahoma"/>
              </a:rPr>
              <a:t>learning</a:t>
            </a:r>
            <a:r>
              <a:rPr sz="1800" spc="-120" dirty="0">
                <a:solidFill>
                  <a:srgbClr val="595959"/>
                </a:solidFill>
                <a:latin typeface="Tahoma"/>
                <a:cs typeface="Tahoma"/>
              </a:rPr>
              <a:t> </a:t>
            </a:r>
            <a:r>
              <a:rPr sz="1800" dirty="0">
                <a:solidFill>
                  <a:srgbClr val="595959"/>
                </a:solidFill>
                <a:latin typeface="Tahoma"/>
                <a:cs typeface="Tahoma"/>
              </a:rPr>
              <a:t>for</a:t>
            </a:r>
            <a:r>
              <a:rPr sz="1800" spc="-125" dirty="0">
                <a:solidFill>
                  <a:srgbClr val="595959"/>
                </a:solidFill>
                <a:latin typeface="Tahoma"/>
                <a:cs typeface="Tahoma"/>
              </a:rPr>
              <a:t> </a:t>
            </a:r>
            <a:r>
              <a:rPr sz="1800" dirty="0">
                <a:solidFill>
                  <a:srgbClr val="595959"/>
                </a:solidFill>
                <a:latin typeface="Tahoma"/>
                <a:cs typeface="Tahoma"/>
              </a:rPr>
              <a:t>Reception</a:t>
            </a:r>
            <a:r>
              <a:rPr sz="1800" spc="-125" dirty="0">
                <a:solidFill>
                  <a:srgbClr val="595959"/>
                </a:solidFill>
                <a:latin typeface="Tahoma"/>
                <a:cs typeface="Tahoma"/>
              </a:rPr>
              <a:t> </a:t>
            </a:r>
            <a:r>
              <a:rPr sz="1800" dirty="0">
                <a:solidFill>
                  <a:srgbClr val="595959"/>
                </a:solidFill>
                <a:latin typeface="Tahoma"/>
                <a:cs typeface="Tahoma"/>
              </a:rPr>
              <a:t>to</a:t>
            </a:r>
            <a:r>
              <a:rPr sz="1800" spc="-125" dirty="0">
                <a:solidFill>
                  <a:srgbClr val="595959"/>
                </a:solidFill>
                <a:latin typeface="Tahoma"/>
                <a:cs typeface="Tahoma"/>
              </a:rPr>
              <a:t> </a:t>
            </a:r>
            <a:r>
              <a:rPr sz="1800" spc="-10" dirty="0">
                <a:solidFill>
                  <a:srgbClr val="595959"/>
                </a:solidFill>
                <a:latin typeface="Tahoma"/>
                <a:cs typeface="Tahoma"/>
              </a:rPr>
              <a:t>Year</a:t>
            </a:r>
            <a:r>
              <a:rPr sz="1800" spc="-120" dirty="0">
                <a:solidFill>
                  <a:srgbClr val="595959"/>
                </a:solidFill>
                <a:latin typeface="Tahoma"/>
                <a:cs typeface="Tahoma"/>
              </a:rPr>
              <a:t> </a:t>
            </a:r>
            <a:r>
              <a:rPr sz="1800" spc="-25" dirty="0">
                <a:solidFill>
                  <a:srgbClr val="595959"/>
                </a:solidFill>
                <a:latin typeface="Tahoma"/>
                <a:cs typeface="Tahoma"/>
              </a:rPr>
              <a:t>6.</a:t>
            </a:r>
            <a:endParaRPr sz="18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4930">
              <a:lnSpc>
                <a:spcPct val="100000"/>
              </a:lnSpc>
              <a:spcBef>
                <a:spcPts val="100"/>
              </a:spcBef>
            </a:pPr>
            <a:r>
              <a:rPr spc="-140" dirty="0">
                <a:hlinkClick r:id="rId2"/>
              </a:rPr>
              <a:t>History</a:t>
            </a:r>
            <a:r>
              <a:rPr spc="15" dirty="0">
                <a:hlinkClick r:id="rId2"/>
              </a:rPr>
              <a:t> </a:t>
            </a:r>
            <a:r>
              <a:rPr spc="-200" dirty="0">
                <a:hlinkClick r:id="rId2"/>
              </a:rPr>
              <a:t>curriculum</a:t>
            </a:r>
            <a:r>
              <a:rPr spc="35" dirty="0">
                <a:hlinkClick r:id="rId2"/>
              </a:rPr>
              <a:t> </a:t>
            </a:r>
            <a:r>
              <a:rPr spc="-295" dirty="0">
                <a:hlinkClick r:id="rId2"/>
              </a:rPr>
              <a:t>overview</a:t>
            </a:r>
            <a:r>
              <a:rPr spc="35" dirty="0">
                <a:hlinkClick r:id="rId2"/>
              </a:rPr>
              <a:t> </a:t>
            </a:r>
            <a:r>
              <a:rPr spc="-120" dirty="0">
                <a:hlinkClick r:id="rId2"/>
              </a:rPr>
              <a:t>for</a:t>
            </a:r>
            <a:r>
              <a:rPr spc="-5" dirty="0">
                <a:hlinkClick r:id="rId2"/>
              </a:rPr>
              <a:t> </a:t>
            </a:r>
            <a:r>
              <a:rPr spc="-175" dirty="0">
                <a:hlinkClick r:id="rId2"/>
              </a:rPr>
              <a:t>parents</a:t>
            </a:r>
            <a:r>
              <a:rPr spc="35" dirty="0">
                <a:hlinkClick r:id="rId2"/>
              </a:rPr>
              <a:t> </a:t>
            </a:r>
            <a:r>
              <a:rPr spc="-240" dirty="0">
                <a:hlinkClick r:id="rId2"/>
              </a:rPr>
              <a:t>and</a:t>
            </a:r>
            <a:r>
              <a:rPr spc="35" dirty="0">
                <a:hlinkClick r:id="rId2"/>
              </a:rPr>
              <a:t> </a:t>
            </a:r>
            <a:r>
              <a:rPr spc="-114" dirty="0">
                <a:hlinkClick r:id="rId2"/>
              </a:rPr>
              <a:t>carers</a:t>
            </a:r>
            <a:r>
              <a:rPr dirty="0">
                <a:hlinkClick r:id="rId2"/>
              </a:rPr>
              <a:t> (</a:t>
            </a:r>
            <a:r>
              <a:rPr dirty="0">
                <a:solidFill>
                  <a:srgbClr val="FAEA2A"/>
                </a:solidFill>
                <a:hlinkClick r:id="rId2"/>
              </a:rPr>
              <a:t>EYFS:</a:t>
            </a:r>
            <a:r>
              <a:rPr spc="25" dirty="0">
                <a:solidFill>
                  <a:srgbClr val="FAEA2A"/>
                </a:solidFill>
                <a:hlinkClick r:id="rId2"/>
              </a:rPr>
              <a:t> </a:t>
            </a:r>
            <a:r>
              <a:rPr spc="-165" dirty="0">
                <a:solidFill>
                  <a:srgbClr val="FAEA2A"/>
                </a:solidFill>
                <a:hlinkClick r:id="rId2"/>
              </a:rPr>
              <a:t>Reception</a:t>
            </a:r>
            <a:r>
              <a:rPr spc="-165" dirty="0">
                <a:hlinkClick r:id="rId2"/>
              </a:rPr>
              <a:t>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87124" y="7242512"/>
            <a:ext cx="1351915" cy="17780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z="1000" b="1" spc="-145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©</a:t>
            </a:r>
            <a:r>
              <a:rPr sz="1000" b="1" spc="-7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 Kapow</a:t>
            </a:r>
            <a:r>
              <a:rPr sz="1000" b="1" spc="-6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 </a:t>
            </a:r>
            <a:r>
              <a:rPr sz="1000" b="1" spc="-65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Primary </a:t>
            </a:r>
            <a:r>
              <a:rPr sz="1000" b="1" spc="-3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2024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812336" y="7242521"/>
            <a:ext cx="1442085" cy="17780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z="1000" b="1" spc="-8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www.kapowprimary.com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406852" y="7234018"/>
            <a:ext cx="177800" cy="208279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sz="1200" b="1" spc="-5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2</a:t>
            </a:fld>
            <a:endParaRPr sz="1200">
              <a:latin typeface="Tahoma"/>
              <a:cs typeface="Tahoma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4378982"/>
              </p:ext>
            </p:extLst>
          </p:nvPr>
        </p:nvGraphicFramePr>
        <p:xfrm>
          <a:off x="99282" y="619207"/>
          <a:ext cx="10244455" cy="56064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959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994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490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2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lang="en-GB" sz="1400" b="1" spc="-9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Robins will select some of these activities throughout the year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13462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0437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46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11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400" b="1" spc="-65" dirty="0">
                          <a:solidFill>
                            <a:srgbClr val="D40C4C"/>
                          </a:solidFill>
                          <a:latin typeface="Tahoma"/>
                          <a:cs typeface="Tahoma"/>
                        </a:rPr>
                        <a:t>Unit</a:t>
                      </a:r>
                      <a:r>
                        <a:rPr sz="1400" b="1" spc="-120" dirty="0">
                          <a:solidFill>
                            <a:srgbClr val="D40C4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400" b="1" spc="-50" dirty="0">
                          <a:solidFill>
                            <a:srgbClr val="D40C4C"/>
                          </a:solidFill>
                          <a:latin typeface="Tahoma"/>
                          <a:cs typeface="Tahoma"/>
                        </a:rPr>
                        <a:t>1</a:t>
                      </a:r>
                      <a:endParaRPr sz="140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139">
                        <a:lnSpc>
                          <a:spcPct val="100000"/>
                        </a:lnSpc>
                        <a:spcBef>
                          <a:spcPts val="1000"/>
                        </a:spcBef>
                      </a:pPr>
                      <a:r>
                        <a:rPr sz="1200" b="1" spc="-80" dirty="0">
                          <a:solidFill>
                            <a:srgbClr val="1788FA"/>
                          </a:solidFill>
                          <a:latin typeface="Tahoma"/>
                          <a:cs typeface="Tahoma"/>
                          <a:hlinkClick r:id="rId3"/>
                        </a:rPr>
                        <a:t>Peek</a:t>
                      </a:r>
                      <a:r>
                        <a:rPr sz="1200" b="1" spc="-100" dirty="0">
                          <a:solidFill>
                            <a:srgbClr val="1788FA"/>
                          </a:solidFill>
                          <a:latin typeface="Tahoma"/>
                          <a:cs typeface="Tahoma"/>
                          <a:hlinkClick r:id="rId3"/>
                        </a:rPr>
                        <a:t> </a:t>
                      </a:r>
                      <a:r>
                        <a:rPr sz="1200" b="1" spc="-65" dirty="0">
                          <a:solidFill>
                            <a:srgbClr val="1788FA"/>
                          </a:solidFill>
                          <a:latin typeface="Tahoma"/>
                          <a:cs typeface="Tahoma"/>
                          <a:hlinkClick r:id="rId3"/>
                        </a:rPr>
                        <a:t>into</a:t>
                      </a:r>
                      <a:r>
                        <a:rPr sz="1200" b="1" spc="-95" dirty="0">
                          <a:solidFill>
                            <a:srgbClr val="1788FA"/>
                          </a:solidFill>
                          <a:latin typeface="Tahoma"/>
                          <a:cs typeface="Tahoma"/>
                          <a:hlinkClick r:id="rId3"/>
                        </a:rPr>
                        <a:t> </a:t>
                      </a:r>
                      <a:r>
                        <a:rPr sz="1200" b="1" spc="-75" dirty="0">
                          <a:solidFill>
                            <a:srgbClr val="1788FA"/>
                          </a:solidFill>
                          <a:latin typeface="Tahoma"/>
                          <a:cs typeface="Tahoma"/>
                          <a:hlinkClick r:id="rId3"/>
                        </a:rPr>
                        <a:t>the</a:t>
                      </a:r>
                      <a:r>
                        <a:rPr sz="1200" b="1" spc="-95" dirty="0">
                          <a:solidFill>
                            <a:srgbClr val="1788FA"/>
                          </a:solidFill>
                          <a:latin typeface="Tahoma"/>
                          <a:cs typeface="Tahoma"/>
                          <a:hlinkClick r:id="rId3"/>
                        </a:rPr>
                        <a:t> </a:t>
                      </a:r>
                      <a:r>
                        <a:rPr sz="1200" b="1" spc="-20" dirty="0">
                          <a:solidFill>
                            <a:srgbClr val="1788FA"/>
                          </a:solidFill>
                          <a:latin typeface="Tahoma"/>
                          <a:cs typeface="Tahoma"/>
                          <a:hlinkClick r:id="rId3"/>
                        </a:rPr>
                        <a:t>past</a:t>
                      </a:r>
                      <a:endParaRPr sz="1200" dirty="0">
                        <a:latin typeface="Tahoma"/>
                        <a:cs typeface="Tahoma"/>
                      </a:endParaRPr>
                    </a:p>
                    <a:p>
                      <a:pPr marL="104139" marR="164465">
                        <a:lnSpc>
                          <a:spcPct val="114999"/>
                        </a:lnSpc>
                        <a:spcBef>
                          <a:spcPts val="550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Reﬂecting</a:t>
                      </a:r>
                      <a:r>
                        <a:rPr sz="1000" spc="-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memories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experiences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from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their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own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past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commenting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images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familiar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situations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past.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Children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will</a:t>
                      </a:r>
                      <a:r>
                        <a:rPr sz="1000" spc="-4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look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similarities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differences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photos,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images</a:t>
                      </a:r>
                      <a:r>
                        <a:rPr sz="1000" spc="-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objects</a:t>
                      </a:r>
                      <a:r>
                        <a:rPr sz="1000" spc="-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past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present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day.</a:t>
                      </a:r>
                      <a:endParaRPr sz="1000" dirty="0">
                        <a:latin typeface="Tahoma"/>
                        <a:cs typeface="Tahoma"/>
                      </a:endParaRPr>
                    </a:p>
                  </a:txBody>
                  <a:tcPr marL="0" marR="0" marT="12700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139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000" b="1" spc="-4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4"/>
                        </a:rPr>
                        <a:t>Activity</a:t>
                      </a:r>
                      <a:r>
                        <a:rPr sz="1000" b="1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4"/>
                        </a:rPr>
                        <a:t> 1:</a:t>
                      </a:r>
                      <a:r>
                        <a:rPr sz="1000" b="1" spc="-6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sz="1000" b="1" spc="-6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4"/>
                        </a:rPr>
                        <a:t>Can</a:t>
                      </a:r>
                      <a:r>
                        <a:rPr sz="1000" b="1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4"/>
                        </a:rPr>
                        <a:t> you</a:t>
                      </a:r>
                      <a:r>
                        <a:rPr sz="1000" b="1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sz="1000" b="1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4"/>
                        </a:rPr>
                        <a:t>guess</a:t>
                      </a:r>
                      <a:r>
                        <a:rPr sz="1000" b="1" spc="-6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sz="1000" b="1" spc="-2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4"/>
                        </a:rPr>
                        <a:t>who?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104139" marR="44132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Studying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their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peers’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baby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photographs,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identifying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they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have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all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changed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over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time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language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about</a:t>
                      </a:r>
                      <a:r>
                        <a:rPr sz="1000" spc="-1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10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past</a:t>
                      </a:r>
                      <a:r>
                        <a:rPr sz="1000" spc="-10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when</a:t>
                      </a:r>
                      <a:r>
                        <a:rPr sz="1000" spc="-10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describing</a:t>
                      </a:r>
                      <a:r>
                        <a:rPr sz="1000" spc="-10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these</a:t>
                      </a:r>
                      <a:r>
                        <a:rPr sz="1000" spc="-1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changes.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000" b="1" spc="-4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5"/>
                        </a:rPr>
                        <a:t>Activity</a:t>
                      </a:r>
                      <a:r>
                        <a:rPr sz="1000" b="1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5"/>
                        </a:rPr>
                        <a:t> 2:</a:t>
                      </a:r>
                      <a:r>
                        <a:rPr sz="1000" b="1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sz="1000" b="1" spc="-7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5"/>
                        </a:rPr>
                        <a:t>Past </a:t>
                      </a:r>
                      <a:r>
                        <a:rPr sz="1000" b="1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5"/>
                        </a:rPr>
                        <a:t>and</a:t>
                      </a:r>
                      <a:r>
                        <a:rPr sz="1000" b="1" spc="-7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sz="1000" b="1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5"/>
                        </a:rPr>
                        <a:t>present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Making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simple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observations,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deciding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whether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photographs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depict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past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or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not.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000" b="1" spc="-4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6"/>
                        </a:rPr>
                        <a:t>Activity</a:t>
                      </a:r>
                      <a:r>
                        <a:rPr sz="1000" b="1" spc="-10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sz="1000" b="1" spc="-2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6"/>
                        </a:rPr>
                        <a:t>3:</a:t>
                      </a:r>
                      <a:r>
                        <a:rPr sz="1000" b="1" spc="7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sz="1000" b="1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6"/>
                        </a:rPr>
                        <a:t>My</a:t>
                      </a:r>
                      <a:r>
                        <a:rPr sz="1000" b="1" spc="-10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sz="1000" b="1" spc="-5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6"/>
                        </a:rPr>
                        <a:t>life</a:t>
                      </a:r>
                      <a:r>
                        <a:rPr sz="1000" b="1" spc="-10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sz="1000" b="1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6"/>
                        </a:rPr>
                        <a:t>timeline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Creating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timeline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develop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an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understanding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personal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chronology.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000" b="1" spc="-4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7"/>
                        </a:rPr>
                        <a:t>Activity</a:t>
                      </a:r>
                      <a:r>
                        <a:rPr sz="1000" b="1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sz="1000" b="1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7"/>
                        </a:rPr>
                        <a:t>4:</a:t>
                      </a:r>
                      <a:r>
                        <a:rPr sz="1000" b="1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sz="1000" b="1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7"/>
                        </a:rPr>
                        <a:t>Toy </a:t>
                      </a:r>
                      <a:r>
                        <a:rPr sz="1000" b="1" spc="-2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7"/>
                        </a:rPr>
                        <a:t>box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Observing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range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toys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9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beginning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recognise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similarities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differences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past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present.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000" b="1" spc="-4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8"/>
                        </a:rPr>
                        <a:t>Activity</a:t>
                      </a:r>
                      <a:r>
                        <a:rPr sz="1000" b="1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8"/>
                        </a:rPr>
                        <a:t> 5:</a:t>
                      </a:r>
                      <a:r>
                        <a:rPr sz="1000" b="1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8"/>
                        </a:rPr>
                        <a:t> </a:t>
                      </a:r>
                      <a:r>
                        <a:rPr sz="1000" b="1" spc="-7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8"/>
                        </a:rPr>
                        <a:t>Spot </a:t>
                      </a:r>
                      <a:r>
                        <a:rPr sz="1000" b="1" spc="-6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8"/>
                        </a:rPr>
                        <a:t>the</a:t>
                      </a:r>
                      <a:r>
                        <a:rPr sz="1000" b="1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8"/>
                        </a:rPr>
                        <a:t> </a:t>
                      </a:r>
                      <a:r>
                        <a:rPr sz="1000" b="1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8"/>
                        </a:rPr>
                        <a:t>difference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Comparing</a:t>
                      </a:r>
                      <a:r>
                        <a:rPr sz="1000" spc="-7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pictures</a:t>
                      </a:r>
                      <a:r>
                        <a:rPr sz="1000" spc="-6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-6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past</a:t>
                      </a:r>
                      <a:r>
                        <a:rPr sz="1000" spc="-6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6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present,</a:t>
                      </a:r>
                      <a:r>
                        <a:rPr sz="1000" spc="-6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identifying</a:t>
                      </a:r>
                      <a:r>
                        <a:rPr sz="1000" spc="-6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some</a:t>
                      </a:r>
                      <a:r>
                        <a:rPr sz="1000" spc="-7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similarities</a:t>
                      </a:r>
                      <a:r>
                        <a:rPr sz="1000" spc="-6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6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differences.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546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11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400" b="1" spc="-65" dirty="0">
                          <a:solidFill>
                            <a:srgbClr val="D40C4C"/>
                          </a:solidFill>
                          <a:latin typeface="Tahoma"/>
                          <a:cs typeface="Tahoma"/>
                        </a:rPr>
                        <a:t>Unit</a:t>
                      </a:r>
                      <a:r>
                        <a:rPr sz="1400" b="1" spc="-120" dirty="0">
                          <a:solidFill>
                            <a:srgbClr val="D40C4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400" b="1" spc="-50" dirty="0">
                          <a:solidFill>
                            <a:srgbClr val="D40C4C"/>
                          </a:solidFill>
                          <a:latin typeface="Tahoma"/>
                          <a:cs typeface="Tahoma"/>
                        </a:rPr>
                        <a:t>2</a:t>
                      </a:r>
                      <a:endParaRPr sz="140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139">
                        <a:lnSpc>
                          <a:spcPct val="100000"/>
                        </a:lnSpc>
                        <a:spcBef>
                          <a:spcPts val="1000"/>
                        </a:spcBef>
                      </a:pPr>
                      <a:r>
                        <a:rPr sz="1200" b="1" spc="-70" dirty="0">
                          <a:solidFill>
                            <a:srgbClr val="1788FA"/>
                          </a:solidFill>
                          <a:latin typeface="Tahoma"/>
                          <a:cs typeface="Tahoma"/>
                          <a:hlinkClick r:id="rId9"/>
                        </a:rPr>
                        <a:t>Adventures</a:t>
                      </a:r>
                      <a:r>
                        <a:rPr sz="1200" b="1" spc="-80" dirty="0">
                          <a:solidFill>
                            <a:srgbClr val="1788FA"/>
                          </a:solidFill>
                          <a:latin typeface="Tahoma"/>
                          <a:cs typeface="Tahoma"/>
                          <a:hlinkClick r:id="rId9"/>
                        </a:rPr>
                        <a:t> </a:t>
                      </a:r>
                      <a:r>
                        <a:rPr sz="1200" b="1" spc="-85" dirty="0">
                          <a:solidFill>
                            <a:srgbClr val="1788FA"/>
                          </a:solidFill>
                          <a:latin typeface="Tahoma"/>
                          <a:cs typeface="Tahoma"/>
                          <a:hlinkClick r:id="rId9"/>
                        </a:rPr>
                        <a:t>through</a:t>
                      </a:r>
                      <a:r>
                        <a:rPr sz="1200" b="1" spc="-80" dirty="0">
                          <a:solidFill>
                            <a:srgbClr val="1788FA"/>
                          </a:solidFill>
                          <a:latin typeface="Tahoma"/>
                          <a:cs typeface="Tahoma"/>
                          <a:hlinkClick r:id="rId9"/>
                        </a:rPr>
                        <a:t> </a:t>
                      </a:r>
                      <a:r>
                        <a:rPr sz="1200" b="1" spc="-20" dirty="0">
                          <a:solidFill>
                            <a:srgbClr val="1788FA"/>
                          </a:solidFill>
                          <a:latin typeface="Tahoma"/>
                          <a:cs typeface="Tahoma"/>
                          <a:hlinkClick r:id="rId9"/>
                        </a:rPr>
                        <a:t>time</a:t>
                      </a:r>
                      <a:endParaRPr sz="1200">
                        <a:latin typeface="Tahoma"/>
                        <a:cs typeface="Tahom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04139" marR="125095">
                        <a:lnSpc>
                          <a:spcPct val="114999"/>
                        </a:lnSpc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Comparing</a:t>
                      </a:r>
                      <a:r>
                        <a:rPr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contrasting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characters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from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various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stories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set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past,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historical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ﬁgures.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Identifying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similarities</a:t>
                      </a:r>
                      <a:r>
                        <a:rPr sz="1000" spc="-4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differences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characters,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enhancing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their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understanding</a:t>
                      </a:r>
                      <a:r>
                        <a:rPr sz="1000" spc="-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past.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12700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139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000" b="1" spc="-4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0"/>
                        </a:rPr>
                        <a:t>Activity</a:t>
                      </a:r>
                      <a:r>
                        <a:rPr sz="1000" b="1" spc="-10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0"/>
                        </a:rPr>
                        <a:t> </a:t>
                      </a:r>
                      <a:r>
                        <a:rPr sz="1000" b="1" spc="-2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0"/>
                        </a:rPr>
                        <a:t>1:</a:t>
                      </a:r>
                      <a:r>
                        <a:rPr sz="1000" b="1" spc="6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0"/>
                        </a:rPr>
                        <a:t> </a:t>
                      </a:r>
                      <a:r>
                        <a:rPr sz="1000" b="1" spc="-6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0"/>
                        </a:rPr>
                        <a:t>Family</a:t>
                      </a:r>
                      <a:r>
                        <a:rPr sz="1000" b="1" spc="-10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0"/>
                        </a:rPr>
                        <a:t> </a:t>
                      </a:r>
                      <a:r>
                        <a:rPr sz="1000" b="1" spc="-2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0"/>
                        </a:rPr>
                        <a:t>tree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Positioning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images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children,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parents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grandparents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family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tree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show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who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is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older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younger.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000" b="1" spc="-4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1"/>
                        </a:rPr>
                        <a:t>Activity</a:t>
                      </a:r>
                      <a:r>
                        <a:rPr sz="1000" b="1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1"/>
                        </a:rPr>
                        <a:t> </a:t>
                      </a:r>
                      <a:r>
                        <a:rPr sz="1000" b="1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1"/>
                        </a:rPr>
                        <a:t>2:</a:t>
                      </a:r>
                      <a:r>
                        <a:rPr sz="1000" b="1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1"/>
                        </a:rPr>
                        <a:t> </a:t>
                      </a:r>
                      <a:r>
                        <a:rPr sz="1000" b="1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1"/>
                        </a:rPr>
                        <a:t>My</a:t>
                      </a:r>
                      <a:r>
                        <a:rPr sz="1000" b="1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1"/>
                        </a:rPr>
                        <a:t> </a:t>
                      </a:r>
                      <a:r>
                        <a:rPr sz="1000" b="1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1"/>
                        </a:rPr>
                        <a:t>achievements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Recognising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some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interests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achievements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their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own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lives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lives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their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families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friends.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000" b="1" spc="-4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2"/>
                        </a:rPr>
                        <a:t>Activity</a:t>
                      </a:r>
                      <a:r>
                        <a:rPr sz="1000" b="1" spc="-6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2"/>
                        </a:rPr>
                        <a:t> </a:t>
                      </a:r>
                      <a:r>
                        <a:rPr sz="1000" b="1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2"/>
                        </a:rPr>
                        <a:t>3:</a:t>
                      </a:r>
                      <a:r>
                        <a:rPr sz="1000" b="1" spc="-6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2"/>
                        </a:rPr>
                        <a:t> </a:t>
                      </a:r>
                      <a:r>
                        <a:rPr sz="1000" b="1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2"/>
                        </a:rPr>
                        <a:t>Treasure</a:t>
                      </a:r>
                      <a:r>
                        <a:rPr sz="1000" b="1" spc="-7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2"/>
                        </a:rPr>
                        <a:t> </a:t>
                      </a:r>
                      <a:r>
                        <a:rPr sz="1000" b="1" spc="-2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2"/>
                        </a:rPr>
                        <a:t>box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Recognising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that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kings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queens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are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usually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important,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powerful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people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who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rule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over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others.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000" b="1" spc="-4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3"/>
                        </a:rPr>
                        <a:t>Activity</a:t>
                      </a:r>
                      <a:r>
                        <a:rPr sz="1000" b="1" spc="-6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3"/>
                        </a:rPr>
                        <a:t> </a:t>
                      </a:r>
                      <a:r>
                        <a:rPr sz="1000" b="1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3"/>
                        </a:rPr>
                        <a:t>4:</a:t>
                      </a:r>
                      <a:r>
                        <a:rPr sz="1000" b="1" spc="-6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3"/>
                        </a:rPr>
                        <a:t> Picture </a:t>
                      </a:r>
                      <a:r>
                        <a:rPr sz="1000" b="1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3"/>
                        </a:rPr>
                        <a:t>detective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photographs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stories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past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present</a:t>
                      </a:r>
                      <a:r>
                        <a:rPr sz="1000" spc="-9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day.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000" b="1" spc="-4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4"/>
                        </a:rPr>
                        <a:t>Activity</a:t>
                      </a:r>
                      <a:r>
                        <a:rPr sz="1000" b="1" spc="-6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4"/>
                        </a:rPr>
                        <a:t> </a:t>
                      </a:r>
                      <a:r>
                        <a:rPr sz="1000" b="1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4"/>
                        </a:rPr>
                        <a:t>5:</a:t>
                      </a:r>
                      <a:r>
                        <a:rPr sz="1000" b="1" spc="-5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4"/>
                        </a:rPr>
                        <a:t> </a:t>
                      </a:r>
                      <a:r>
                        <a:rPr sz="1000" b="1" spc="-6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4"/>
                        </a:rPr>
                        <a:t>Transport</a:t>
                      </a:r>
                      <a:r>
                        <a:rPr sz="1000" b="1" spc="-6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4"/>
                        </a:rPr>
                        <a:t> </a:t>
                      </a:r>
                      <a:r>
                        <a:rPr sz="1000" b="1" spc="-7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4"/>
                        </a:rPr>
                        <a:t>through</a:t>
                      </a:r>
                      <a:r>
                        <a:rPr sz="1000" b="1" spc="-6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4"/>
                        </a:rPr>
                        <a:t> </a:t>
                      </a:r>
                      <a:r>
                        <a:rPr sz="1000" b="1" spc="-2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  <a:hlinkClick r:id="rId14"/>
                        </a:rPr>
                        <a:t>time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Using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photographs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stories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modes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transport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past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8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present</a:t>
                      </a:r>
                      <a:r>
                        <a:rPr sz="1000" spc="-85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solidFill>
                            <a:srgbClr val="444746"/>
                          </a:solidFill>
                          <a:latin typeface="Tahoma"/>
                          <a:cs typeface="Tahoma"/>
                        </a:rPr>
                        <a:t>day.</a:t>
                      </a:r>
                      <a:endParaRPr sz="1000" dirty="0">
                        <a:latin typeface="Tahoma"/>
                        <a:cs typeface="Tahoma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8295">
              <a:lnSpc>
                <a:spcPct val="100000"/>
              </a:lnSpc>
              <a:spcBef>
                <a:spcPts val="100"/>
              </a:spcBef>
            </a:pPr>
            <a:r>
              <a:rPr spc="-140" dirty="0">
                <a:hlinkClick r:id="rId2"/>
              </a:rPr>
              <a:t>History</a:t>
            </a:r>
            <a:r>
              <a:rPr spc="40" dirty="0">
                <a:hlinkClick r:id="rId2"/>
              </a:rPr>
              <a:t> </a:t>
            </a:r>
            <a:r>
              <a:rPr spc="-200" dirty="0">
                <a:hlinkClick r:id="rId2"/>
              </a:rPr>
              <a:t>curriculum</a:t>
            </a:r>
            <a:r>
              <a:rPr spc="45" dirty="0">
                <a:hlinkClick r:id="rId2"/>
              </a:rPr>
              <a:t> </a:t>
            </a:r>
            <a:r>
              <a:rPr spc="-295" dirty="0">
                <a:hlinkClick r:id="rId2"/>
              </a:rPr>
              <a:t>overview</a:t>
            </a:r>
            <a:r>
              <a:rPr spc="45" dirty="0">
                <a:hlinkClick r:id="rId2"/>
              </a:rPr>
              <a:t> </a:t>
            </a:r>
            <a:r>
              <a:rPr spc="-120" dirty="0">
                <a:hlinkClick r:id="rId2"/>
              </a:rPr>
              <a:t>for</a:t>
            </a:r>
            <a:r>
              <a:rPr spc="45" dirty="0">
                <a:hlinkClick r:id="rId2"/>
              </a:rPr>
              <a:t> </a:t>
            </a:r>
            <a:r>
              <a:rPr spc="-175" dirty="0">
                <a:hlinkClick r:id="rId2"/>
              </a:rPr>
              <a:t>parents</a:t>
            </a:r>
            <a:r>
              <a:rPr spc="45" dirty="0">
                <a:hlinkClick r:id="rId2"/>
              </a:rPr>
              <a:t> </a:t>
            </a:r>
            <a:r>
              <a:rPr spc="-240" dirty="0">
                <a:hlinkClick r:id="rId2"/>
              </a:rPr>
              <a:t>and</a:t>
            </a:r>
            <a:r>
              <a:rPr spc="45" dirty="0">
                <a:hlinkClick r:id="rId2"/>
              </a:rPr>
              <a:t> </a:t>
            </a:r>
            <a:r>
              <a:rPr spc="-114" dirty="0">
                <a:hlinkClick r:id="rId2"/>
              </a:rPr>
              <a:t>carers</a:t>
            </a:r>
            <a:r>
              <a:rPr spc="45" dirty="0">
                <a:hlinkClick r:id="rId2"/>
              </a:rPr>
              <a:t> </a:t>
            </a:r>
            <a:r>
              <a:rPr spc="-200" dirty="0">
                <a:hlinkClick r:id="rId2"/>
              </a:rPr>
              <a:t>(</a:t>
            </a:r>
            <a:r>
              <a:rPr spc="-200" dirty="0">
                <a:solidFill>
                  <a:srgbClr val="FAEA2A"/>
                </a:solidFill>
                <a:hlinkClick r:id="rId2"/>
              </a:rPr>
              <a:t>Key</a:t>
            </a:r>
            <a:r>
              <a:rPr spc="45" dirty="0">
                <a:solidFill>
                  <a:srgbClr val="FAEA2A"/>
                </a:solidFill>
                <a:hlinkClick r:id="rId2"/>
              </a:rPr>
              <a:t> </a:t>
            </a:r>
            <a:r>
              <a:rPr spc="-229" dirty="0">
                <a:solidFill>
                  <a:srgbClr val="FAEA2A"/>
                </a:solidFill>
                <a:hlinkClick r:id="rId2"/>
              </a:rPr>
              <a:t>stage</a:t>
            </a:r>
            <a:r>
              <a:rPr spc="45" dirty="0">
                <a:solidFill>
                  <a:srgbClr val="FAEA2A"/>
                </a:solidFill>
                <a:hlinkClick r:id="rId2"/>
              </a:rPr>
              <a:t> </a:t>
            </a:r>
            <a:r>
              <a:rPr spc="-25" dirty="0">
                <a:solidFill>
                  <a:srgbClr val="FAEA2A"/>
                </a:solidFill>
                <a:hlinkClick r:id="rId2"/>
              </a:rPr>
              <a:t>1</a:t>
            </a:r>
            <a:r>
              <a:rPr spc="-25" dirty="0">
                <a:hlinkClick r:id="rId2"/>
              </a:rPr>
              <a:t>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87124" y="7242512"/>
            <a:ext cx="1351915" cy="17780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z="1000" b="1" spc="-145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©</a:t>
            </a:r>
            <a:r>
              <a:rPr sz="1000" b="1" spc="-7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 Kapow</a:t>
            </a:r>
            <a:r>
              <a:rPr sz="1000" b="1" spc="-6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 </a:t>
            </a:r>
            <a:r>
              <a:rPr sz="1000" b="1" spc="-65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Primary </a:t>
            </a:r>
            <a:r>
              <a:rPr sz="1000" b="1" spc="-3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2024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812336" y="7242521"/>
            <a:ext cx="1442085" cy="17780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z="1000" b="1" spc="-8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www.kapowprimary.com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406852" y="7234018"/>
            <a:ext cx="177800" cy="208279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sz="1200" b="1" spc="-5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3</a:t>
            </a:fld>
            <a:endParaRPr sz="1200">
              <a:latin typeface="Tahoma"/>
              <a:cs typeface="Tahoma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773739"/>
              </p:ext>
            </p:extLst>
          </p:nvPr>
        </p:nvGraphicFramePr>
        <p:xfrm>
          <a:off x="99282" y="619207"/>
          <a:ext cx="10432414" cy="62903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2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11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177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2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lang="en-GB" sz="1400" b="1" spc="-1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Cycle A 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13462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043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lang="en-GB" sz="1400" b="1" spc="-1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Cycle B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13462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043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967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D40C4C"/>
                          </a:solidFill>
                          <a:latin typeface="Tahoma"/>
                          <a:cs typeface="Tahoma"/>
                        </a:rPr>
                        <a:t>Autumn</a:t>
                      </a:r>
                      <a:endParaRPr sz="140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139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000" b="1" spc="-6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How</a:t>
                      </a:r>
                      <a:r>
                        <a:rPr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 </a:t>
                      </a:r>
                      <a:r>
                        <a:rPr sz="1000" b="1" spc="-10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am</a:t>
                      </a:r>
                      <a:r>
                        <a:rPr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 </a:t>
                      </a:r>
                      <a:r>
                        <a:rPr sz="1000" b="1" spc="-18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I</a:t>
                      </a:r>
                      <a:r>
                        <a:rPr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 </a:t>
                      </a:r>
                      <a:r>
                        <a:rPr sz="1000" b="1" spc="-8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making </a:t>
                      </a:r>
                      <a:r>
                        <a:rPr sz="1000" b="1" spc="-1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history?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104139" marR="128270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Looking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at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personal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chronology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ﬁnding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out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about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past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within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living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memory,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children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examine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photographs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ask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questions.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They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begin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look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at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50" dirty="0">
                          <a:latin typeface="Tahoma"/>
                          <a:cs typeface="Tahoma"/>
                        </a:rPr>
                        <a:t>a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simple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timeline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extending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back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before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they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were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born.</a:t>
                      </a:r>
                      <a:endParaRPr sz="1000" dirty="0">
                        <a:latin typeface="Tahoma"/>
                        <a:cs typeface="Tahoma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000" b="1" spc="-6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What is History</a:t>
                      </a:r>
                      <a:r>
                        <a:rPr sz="1000" b="1" spc="-1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?</a:t>
                      </a:r>
                      <a:endParaRPr lang="en-GB" sz="1000" b="1" spc="-10" dirty="0">
                        <a:solidFill>
                          <a:srgbClr val="1788FC"/>
                        </a:solidFill>
                        <a:latin typeface="Tahoma"/>
                        <a:cs typeface="Tahoma"/>
                      </a:endParaRP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Create a personal timeline by ordering three events correctly on a simple timeline.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Use the vocabulary ‘before’ and ‘after’ when talking about their timeline.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Recognise what is similar and different between the ‘past’ and ‘now’.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Identify how people spend their holidays differently.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Describe what photographs tell us about holidays in the past.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Identify similarities and differences between holidays in the past and now.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Find answers to simple questions about the past.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Identify features of holidays in the past.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Describe what holidays in the past were like and compare them to now.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Use time vocabulary to talk about their memories.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Recognise similarities and differences between their lives now and in the past.</a:t>
                      </a:r>
                    </a:p>
                    <a:p>
                      <a:pPr marL="104775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endParaRPr sz="1000" dirty="0">
                        <a:latin typeface="Tahoma"/>
                        <a:cs typeface="Tahoma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5991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95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D40C4C"/>
                          </a:solidFill>
                          <a:latin typeface="Tahoma"/>
                          <a:cs typeface="Tahoma"/>
                        </a:rPr>
                        <a:t>Spring</a:t>
                      </a:r>
                      <a:endParaRPr sz="140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139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000" b="1" spc="-6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How</a:t>
                      </a:r>
                      <a:r>
                        <a:rPr sz="1000" b="1" spc="-75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sz="1000" b="1" spc="-85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have</a:t>
                      </a:r>
                      <a:r>
                        <a:rPr sz="1000" b="1" spc="-8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sz="1000" b="1" spc="-6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toys</a:t>
                      </a:r>
                      <a:r>
                        <a:rPr sz="1000" b="1" spc="-75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sz="1000" b="1" spc="-1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changed?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104139" marR="220345">
                        <a:lnSpc>
                          <a:spcPct val="114999"/>
                        </a:lnSpc>
                        <a:spcBef>
                          <a:spcPts val="420"/>
                        </a:spcBef>
                      </a:pPr>
                      <a:r>
                        <a:rPr sz="1000" spc="-10">
                          <a:latin typeface="Tahoma"/>
                          <a:cs typeface="Tahoma"/>
                        </a:rPr>
                        <a:t>Sequencing</a:t>
                      </a:r>
                      <a:r>
                        <a:rPr sz="1000" spc="-80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toys</a:t>
                      </a:r>
                      <a:r>
                        <a:rPr sz="1000" spc="-75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into</a:t>
                      </a:r>
                      <a:r>
                        <a:rPr sz="1000" spc="-75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75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>
                          <a:latin typeface="Tahoma"/>
                          <a:cs typeface="Tahoma"/>
                        </a:rPr>
                        <a:t>physical</a:t>
                      </a:r>
                      <a:r>
                        <a:rPr sz="1000" spc="-75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timeline,</a:t>
                      </a:r>
                      <a:r>
                        <a:rPr sz="1000" spc="-75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children</a:t>
                      </a:r>
                      <a:r>
                        <a:rPr sz="1000" spc="-80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investigate</a:t>
                      </a:r>
                      <a:r>
                        <a:rPr sz="1000" spc="-75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artefacts</a:t>
                      </a:r>
                      <a:r>
                        <a:rPr sz="1000" spc="-75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from</a:t>
                      </a:r>
                      <a:r>
                        <a:rPr sz="1000" spc="-75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>
                          <a:latin typeface="Tahoma"/>
                          <a:cs typeface="Tahoma"/>
                        </a:rPr>
                        <a:t>past</a:t>
                      </a:r>
                      <a:r>
                        <a:rPr sz="1000" spc="-95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9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>
                          <a:latin typeface="Tahoma"/>
                          <a:cs typeface="Tahoma"/>
                        </a:rPr>
                        <a:t>begin</a:t>
                      </a:r>
                      <a:r>
                        <a:rPr sz="1000" spc="-90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90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pose</a:t>
                      </a:r>
                      <a:r>
                        <a:rPr sz="1000" spc="-9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>
                          <a:latin typeface="Tahoma"/>
                          <a:cs typeface="Tahoma"/>
                        </a:rPr>
                        <a:t>questions.</a:t>
                      </a:r>
                      <a:r>
                        <a:rPr sz="1000" spc="-9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>
                          <a:latin typeface="Tahoma"/>
                          <a:cs typeface="Tahoma"/>
                        </a:rPr>
                        <a:t>They</a:t>
                      </a:r>
                      <a:r>
                        <a:rPr sz="1000" spc="-90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learn</a:t>
                      </a:r>
                      <a:r>
                        <a:rPr sz="1000" spc="-90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how</a:t>
                      </a:r>
                      <a:r>
                        <a:rPr sz="1000" spc="-95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teddy</a:t>
                      </a:r>
                      <a:r>
                        <a:rPr sz="1000" spc="-90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bears</a:t>
                      </a:r>
                      <a:r>
                        <a:rPr sz="1000" spc="-9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>
                          <a:latin typeface="Tahoma"/>
                          <a:cs typeface="Tahoma"/>
                        </a:rPr>
                        <a:t>have</a:t>
                      </a:r>
                      <a:r>
                        <a:rPr sz="1000" spc="-9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>
                          <a:latin typeface="Tahoma"/>
                          <a:cs typeface="Tahoma"/>
                        </a:rPr>
                        <a:t>changed</a:t>
                      </a:r>
                      <a:r>
                        <a:rPr sz="1000" spc="-9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>
                          <a:latin typeface="Tahoma"/>
                          <a:cs typeface="Tahoma"/>
                        </a:rPr>
                        <a:t>‘interview’</a:t>
                      </a:r>
                      <a:r>
                        <a:rPr sz="1000" spc="-8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>
                          <a:latin typeface="Tahoma"/>
                          <a:cs typeface="Tahoma"/>
                        </a:rPr>
                        <a:t>an</a:t>
                      </a:r>
                      <a:r>
                        <a:rPr sz="1000" spc="-75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old</a:t>
                      </a:r>
                      <a:r>
                        <a:rPr sz="1000" spc="-80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teddy</a:t>
                      </a:r>
                      <a:r>
                        <a:rPr sz="1000" spc="-75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bear</a:t>
                      </a:r>
                      <a:r>
                        <a:rPr sz="1000" spc="-80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before</a:t>
                      </a:r>
                      <a:r>
                        <a:rPr sz="1000" spc="-75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considering</a:t>
                      </a:r>
                      <a:r>
                        <a:rPr sz="1000" spc="-80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what</a:t>
                      </a:r>
                      <a:r>
                        <a:rPr sz="1000" spc="-75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toys</a:t>
                      </a:r>
                      <a:r>
                        <a:rPr sz="1000" spc="-8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>
                          <a:latin typeface="Tahoma"/>
                          <a:cs typeface="Tahoma"/>
                        </a:rPr>
                        <a:t>may</a:t>
                      </a:r>
                      <a:r>
                        <a:rPr sz="1000" spc="-75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be</a:t>
                      </a:r>
                      <a:r>
                        <a:rPr sz="1000" spc="-80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like</a:t>
                      </a:r>
                      <a:r>
                        <a:rPr sz="1000" spc="-75">
                          <a:latin typeface="Tahoma"/>
                          <a:cs typeface="Tahoma"/>
                        </a:rPr>
                        <a:t> </a:t>
                      </a:r>
                      <a:r>
                        <a:rPr sz="100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-8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-10">
                          <a:latin typeface="Tahoma"/>
                          <a:cs typeface="Tahoma"/>
                        </a:rPr>
                        <a:t>future.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000" b="1" spc="-6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How</a:t>
                      </a:r>
                      <a:r>
                        <a:rPr lang="en-GB"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lang="en-GB" sz="1000" b="1" spc="-9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was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lang="en-GB" sz="1000" b="1" spc="-6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school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lang="en-GB"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different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lang="en-GB" sz="1000" b="1" spc="-6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in</a:t>
                      </a:r>
                      <a:r>
                        <a:rPr lang="en-GB"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lang="en-GB" sz="10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the</a:t>
                      </a:r>
                      <a:r>
                        <a:rPr lang="en-GB"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lang="en-GB" sz="1000" b="1" spc="-1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past?</a:t>
                      </a:r>
                      <a:endParaRPr lang="en-GB" sz="1000" dirty="0">
                        <a:latin typeface="Tahoma"/>
                        <a:cs typeface="Tahoma"/>
                      </a:endParaRPr>
                    </a:p>
                    <a:p>
                      <a:pPr marL="104775" marR="131445">
                        <a:lnSpc>
                          <a:spcPct val="114999"/>
                        </a:lnSpc>
                        <a:spcBef>
                          <a:spcPts val="420"/>
                        </a:spcBef>
                      </a:pPr>
                      <a:r>
                        <a:rPr lang="en-GB" sz="1000" dirty="0">
                          <a:latin typeface="Tahoma"/>
                          <a:cs typeface="Tahoma"/>
                        </a:rPr>
                        <a:t>Finding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out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that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schools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0" dirty="0">
                          <a:latin typeface="Tahoma"/>
                          <a:cs typeface="Tahoma"/>
                        </a:rPr>
                        <a:t>have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been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locality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30" dirty="0">
                          <a:latin typeface="Tahoma"/>
                          <a:cs typeface="Tahoma"/>
                        </a:rPr>
                        <a:t>a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long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time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but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they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0" dirty="0">
                          <a:latin typeface="Tahoma"/>
                          <a:cs typeface="Tahoma"/>
                        </a:rPr>
                        <a:t>have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not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always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been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40" dirty="0">
                          <a:latin typeface="Tahoma"/>
                          <a:cs typeface="Tahoma"/>
                        </a:rPr>
                        <a:t>same.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Children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look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similarities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differences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0" dirty="0">
                          <a:latin typeface="Tahoma"/>
                          <a:cs typeface="Tahoma"/>
                        </a:rPr>
                        <a:t>use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30" dirty="0">
                          <a:latin typeface="Tahoma"/>
                          <a:cs typeface="Tahoma"/>
                        </a:rPr>
                        <a:t>a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range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sources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enabling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them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recognise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some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continuity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their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lives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past.</a:t>
                      </a:r>
                      <a:endParaRPr lang="en-GB" sz="1000" dirty="0">
                        <a:latin typeface="Tahoma"/>
                        <a:cs typeface="Tahoma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967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D40C4C"/>
                          </a:solidFill>
                          <a:latin typeface="Tahoma"/>
                          <a:cs typeface="Tahoma"/>
                        </a:rPr>
                        <a:t>Summer</a:t>
                      </a:r>
                      <a:endParaRPr sz="140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000" b="1" spc="-6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How</a:t>
                      </a:r>
                      <a:r>
                        <a:rPr lang="en-GB"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lang="en-GB"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did</a:t>
                      </a:r>
                      <a:r>
                        <a:rPr lang="en-GB"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lang="en-GB" sz="1000" b="1" spc="-9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we</a:t>
                      </a:r>
                      <a:r>
                        <a:rPr lang="en-GB"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learn</a:t>
                      </a:r>
                      <a:r>
                        <a:rPr lang="en-GB"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lang="en-GB" sz="1000" b="1" spc="-4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to</a:t>
                      </a:r>
                      <a:r>
                        <a:rPr lang="en-GB" sz="1000" b="1" spc="-8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lang="en-GB" sz="1000" b="1" spc="-2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ﬂy?</a:t>
                      </a:r>
                      <a:endParaRPr lang="en-GB" sz="1000" dirty="0">
                        <a:latin typeface="Tahoma"/>
                        <a:cs typeface="Tahoma"/>
                      </a:endParaRPr>
                    </a:p>
                    <a:p>
                      <a:pPr marL="104775" marR="203200">
                        <a:lnSpc>
                          <a:spcPct val="114999"/>
                        </a:lnSpc>
                        <a:spcBef>
                          <a:spcPts val="420"/>
                        </a:spcBef>
                      </a:pPr>
                      <a:r>
                        <a:rPr lang="en-GB" sz="1000" dirty="0">
                          <a:latin typeface="Tahoma"/>
                          <a:cs typeface="Tahoma"/>
                        </a:rPr>
                        <a:t>Developing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their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knowledge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events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beyond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living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memory,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reinforcing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their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chronological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understanding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by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looking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at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signiﬁcant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events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history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ﬂight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on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30" dirty="0">
                          <a:latin typeface="Tahoma"/>
                          <a:cs typeface="Tahoma"/>
                        </a:rPr>
                        <a:t>a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timeline.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Learning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about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individuals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who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contributed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history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ﬂight.</a:t>
                      </a:r>
                      <a:endParaRPr lang="en-GB" sz="1000" dirty="0">
                        <a:latin typeface="Tahoma"/>
                        <a:cs typeface="Tahoma"/>
                      </a:endParaRPr>
                    </a:p>
                    <a:p>
                      <a:pPr marL="104139" marR="118110">
                        <a:lnSpc>
                          <a:spcPct val="114999"/>
                        </a:lnSpc>
                        <a:spcBef>
                          <a:spcPts val="420"/>
                        </a:spcBef>
                      </a:pPr>
                      <a:endParaRPr sz="1000" dirty="0">
                        <a:latin typeface="Tahoma"/>
                        <a:cs typeface="Tahoma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000" b="1" spc="-5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What</a:t>
                      </a:r>
                      <a:r>
                        <a:rPr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sz="1000" b="1" spc="-6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is</a:t>
                      </a:r>
                      <a:r>
                        <a:rPr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sz="1000" b="1" spc="-8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a </a:t>
                      </a:r>
                      <a:r>
                        <a:rPr sz="1000" b="1" spc="-1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monarch?</a:t>
                      </a:r>
                      <a:endParaRPr sz="1000" dirty="0">
                        <a:latin typeface="Tahoma"/>
                        <a:cs typeface="Tahoma"/>
                      </a:endParaRPr>
                    </a:p>
                    <a:p>
                      <a:pPr marL="104775" marR="235585">
                        <a:lnSpc>
                          <a:spcPct val="114999"/>
                        </a:lnSpc>
                        <a:spcBef>
                          <a:spcPts val="420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Finding</a:t>
                      </a:r>
                      <a:r>
                        <a:rPr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out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role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monarch,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children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monarchy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today</a:t>
                      </a:r>
                      <a:r>
                        <a:rPr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with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monarchy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past.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Pupils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investigate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how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William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Conqueror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became</a:t>
                      </a:r>
                      <a:r>
                        <a:rPr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King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learn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how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he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used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castles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rule.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They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study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different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types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castles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consider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how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these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evolved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over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time.</a:t>
                      </a:r>
                      <a:endParaRPr sz="1000" dirty="0">
                        <a:latin typeface="Tahoma"/>
                        <a:cs typeface="Tahoma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65">
              <a:lnSpc>
                <a:spcPct val="100000"/>
              </a:lnSpc>
              <a:spcBef>
                <a:spcPts val="100"/>
              </a:spcBef>
            </a:pPr>
            <a:r>
              <a:rPr spc="-140" dirty="0">
                <a:hlinkClick r:id="rId2"/>
              </a:rPr>
              <a:t>History</a:t>
            </a:r>
            <a:r>
              <a:rPr spc="45" dirty="0">
                <a:hlinkClick r:id="rId2"/>
              </a:rPr>
              <a:t> </a:t>
            </a:r>
            <a:r>
              <a:rPr spc="-200" dirty="0">
                <a:hlinkClick r:id="rId2"/>
              </a:rPr>
              <a:t>curriculum</a:t>
            </a:r>
            <a:r>
              <a:rPr spc="45" dirty="0">
                <a:hlinkClick r:id="rId2"/>
              </a:rPr>
              <a:t> </a:t>
            </a:r>
            <a:r>
              <a:rPr spc="-295" dirty="0">
                <a:hlinkClick r:id="rId2"/>
              </a:rPr>
              <a:t>overview</a:t>
            </a:r>
            <a:r>
              <a:rPr spc="50" dirty="0">
                <a:hlinkClick r:id="rId2"/>
              </a:rPr>
              <a:t> </a:t>
            </a:r>
            <a:r>
              <a:rPr spc="-120" dirty="0">
                <a:hlinkClick r:id="rId2"/>
              </a:rPr>
              <a:t>for</a:t>
            </a:r>
            <a:r>
              <a:rPr spc="45" dirty="0">
                <a:hlinkClick r:id="rId2"/>
              </a:rPr>
              <a:t> </a:t>
            </a:r>
            <a:r>
              <a:rPr spc="-175" dirty="0">
                <a:hlinkClick r:id="rId2"/>
              </a:rPr>
              <a:t>parents</a:t>
            </a:r>
            <a:r>
              <a:rPr spc="50" dirty="0">
                <a:hlinkClick r:id="rId2"/>
              </a:rPr>
              <a:t> </a:t>
            </a:r>
            <a:r>
              <a:rPr spc="-240" dirty="0">
                <a:hlinkClick r:id="rId2"/>
              </a:rPr>
              <a:t>and</a:t>
            </a:r>
            <a:r>
              <a:rPr spc="45" dirty="0">
                <a:hlinkClick r:id="rId2"/>
              </a:rPr>
              <a:t> </a:t>
            </a:r>
            <a:r>
              <a:rPr spc="-114" dirty="0">
                <a:hlinkClick r:id="rId2"/>
              </a:rPr>
              <a:t>carers</a:t>
            </a:r>
            <a:r>
              <a:rPr spc="45" dirty="0">
                <a:hlinkClick r:id="rId2"/>
              </a:rPr>
              <a:t> </a:t>
            </a:r>
            <a:r>
              <a:rPr spc="-204" dirty="0">
                <a:hlinkClick r:id="rId2"/>
              </a:rPr>
              <a:t>(</a:t>
            </a:r>
            <a:r>
              <a:rPr spc="-204" dirty="0">
                <a:solidFill>
                  <a:srgbClr val="FAEA2A"/>
                </a:solidFill>
                <a:hlinkClick r:id="rId2"/>
              </a:rPr>
              <a:t>Lower</a:t>
            </a:r>
            <a:r>
              <a:rPr spc="50" dirty="0">
                <a:solidFill>
                  <a:srgbClr val="FAEA2A"/>
                </a:solidFill>
                <a:hlinkClick r:id="rId2"/>
              </a:rPr>
              <a:t> </a:t>
            </a:r>
            <a:r>
              <a:rPr spc="-300" dirty="0">
                <a:solidFill>
                  <a:srgbClr val="FAEA2A"/>
                </a:solidFill>
                <a:hlinkClick r:id="rId2"/>
              </a:rPr>
              <a:t>key</a:t>
            </a:r>
            <a:r>
              <a:rPr spc="45" dirty="0">
                <a:solidFill>
                  <a:srgbClr val="FAEA2A"/>
                </a:solidFill>
                <a:hlinkClick r:id="rId2"/>
              </a:rPr>
              <a:t> </a:t>
            </a:r>
            <a:r>
              <a:rPr spc="-220" dirty="0">
                <a:solidFill>
                  <a:srgbClr val="FAEA2A"/>
                </a:solidFill>
                <a:hlinkClick r:id="rId2"/>
              </a:rPr>
              <a:t>stage</a:t>
            </a:r>
            <a:r>
              <a:rPr spc="50" dirty="0">
                <a:solidFill>
                  <a:srgbClr val="FAEA2A"/>
                </a:solidFill>
                <a:hlinkClick r:id="rId2"/>
              </a:rPr>
              <a:t> </a:t>
            </a:r>
            <a:r>
              <a:rPr spc="-25" dirty="0">
                <a:solidFill>
                  <a:srgbClr val="FAEA2A"/>
                </a:solidFill>
                <a:hlinkClick r:id="rId2"/>
              </a:rPr>
              <a:t>2</a:t>
            </a:r>
            <a:r>
              <a:rPr spc="-25" dirty="0">
                <a:hlinkClick r:id="rId2"/>
              </a:rPr>
              <a:t>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87124" y="7242512"/>
            <a:ext cx="1351915" cy="17780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z="1000" b="1" spc="-145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©</a:t>
            </a:r>
            <a:r>
              <a:rPr sz="1000" b="1" spc="-7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 Kapow</a:t>
            </a:r>
            <a:r>
              <a:rPr sz="1000" b="1" spc="-6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 </a:t>
            </a:r>
            <a:r>
              <a:rPr sz="1000" b="1" spc="-65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Primary </a:t>
            </a:r>
            <a:r>
              <a:rPr sz="1000" b="1" spc="-3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2024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812336" y="7242521"/>
            <a:ext cx="1442085" cy="17780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z="1000" b="1" spc="-8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www.kapowprimary.com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406852" y="7234018"/>
            <a:ext cx="177800" cy="208279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sz="1200" b="1" spc="-5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4</a:t>
            </a:fld>
            <a:endParaRPr sz="1200">
              <a:latin typeface="Tahoma"/>
              <a:cs typeface="Tahoma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2776047"/>
              </p:ext>
            </p:extLst>
          </p:nvPr>
        </p:nvGraphicFramePr>
        <p:xfrm>
          <a:off x="99282" y="619207"/>
          <a:ext cx="10433050" cy="57334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325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00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002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2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lang="en-GB" sz="1400" b="1" spc="-1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Cycle A 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13462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043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lang="en-GB" sz="1400" b="1" spc="-1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Cycle B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13462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043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33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D40C4C"/>
                          </a:solidFill>
                          <a:latin typeface="Tahoma"/>
                          <a:cs typeface="Tahoma"/>
                        </a:rPr>
                        <a:t>Autumn</a:t>
                      </a:r>
                      <a:endParaRPr sz="140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139" marR="193040">
                        <a:lnSpc>
                          <a:spcPct val="150000"/>
                        </a:lnSpc>
                        <a:spcBef>
                          <a:spcPts val="409"/>
                        </a:spcBef>
                      </a:pPr>
                      <a:r>
                        <a:rPr lang="en-GB" sz="9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British</a:t>
                      </a:r>
                      <a:r>
                        <a:rPr lang="en-GB" sz="9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 </a:t>
                      </a:r>
                      <a:r>
                        <a:rPr lang="en-GB" sz="9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history</a:t>
                      </a:r>
                      <a:r>
                        <a:rPr lang="en-GB" sz="9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 </a:t>
                      </a:r>
                      <a:r>
                        <a:rPr lang="en-GB" sz="9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1:</a:t>
                      </a:r>
                      <a:r>
                        <a:rPr lang="en-GB" sz="9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 </a:t>
                      </a:r>
                      <a:r>
                        <a:rPr lang="en-GB" sz="900" b="1" spc="-5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Would</a:t>
                      </a:r>
                      <a:r>
                        <a:rPr lang="en-GB" sz="9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 </a:t>
                      </a:r>
                      <a:r>
                        <a:rPr lang="en-GB" sz="9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you </a:t>
                      </a:r>
                      <a:r>
                        <a:rPr lang="en-GB" sz="9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prefer</a:t>
                      </a:r>
                      <a:r>
                        <a:rPr lang="en-GB" sz="9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 </a:t>
                      </a:r>
                      <a:r>
                        <a:rPr lang="en-GB" sz="900" b="1" spc="-4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to</a:t>
                      </a:r>
                      <a:r>
                        <a:rPr lang="en-GB" sz="9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 </a:t>
                      </a:r>
                      <a:r>
                        <a:rPr lang="en-GB" sz="900" b="1" spc="-6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live</a:t>
                      </a:r>
                      <a:r>
                        <a:rPr lang="en-GB" sz="9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 </a:t>
                      </a:r>
                      <a:r>
                        <a:rPr lang="en-GB" sz="900" b="1" spc="-6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in</a:t>
                      </a:r>
                      <a:r>
                        <a:rPr lang="en-GB" sz="9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 </a:t>
                      </a:r>
                      <a:r>
                        <a:rPr lang="en-GB" sz="9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the</a:t>
                      </a:r>
                      <a:r>
                        <a:rPr lang="en-GB" sz="9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 Stone</a:t>
                      </a:r>
                      <a:r>
                        <a:rPr lang="en-GB" sz="9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 </a:t>
                      </a:r>
                      <a:r>
                        <a:rPr lang="en-GB" sz="9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Age, </a:t>
                      </a:r>
                      <a:r>
                        <a:rPr lang="en-GB" sz="900" b="1" spc="-9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Iron</a:t>
                      </a:r>
                      <a:r>
                        <a:rPr lang="en-GB" sz="9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 </a:t>
                      </a:r>
                      <a:r>
                        <a:rPr lang="en-GB" sz="900" b="1" spc="-6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Age</a:t>
                      </a:r>
                      <a:r>
                        <a:rPr lang="en-GB" sz="9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 </a:t>
                      </a:r>
                      <a:r>
                        <a:rPr lang="en-GB" sz="900" b="1" spc="-4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or</a:t>
                      </a:r>
                      <a:r>
                        <a:rPr lang="en-GB" sz="9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 </a:t>
                      </a:r>
                      <a:r>
                        <a:rPr lang="en-GB" sz="900" b="1" spc="-1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Bronze</a:t>
                      </a:r>
                      <a:r>
                        <a:rPr lang="en-GB" sz="900" b="1" spc="-1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900" b="1" spc="-2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3"/>
                        </a:rPr>
                        <a:t>Age?</a:t>
                      </a:r>
                      <a:endParaRPr lang="en-GB" sz="900" dirty="0">
                        <a:latin typeface="Tahoma"/>
                        <a:cs typeface="Tahoma"/>
                      </a:endParaRPr>
                    </a:p>
                    <a:p>
                      <a:pPr marL="104139" marR="231775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en-GB" sz="1000" dirty="0">
                          <a:latin typeface="Tahoma"/>
                          <a:cs typeface="Tahoma"/>
                        </a:rPr>
                        <a:t>Looking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at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chronology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mankind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Stone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Age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30" dirty="0">
                          <a:latin typeface="Tahoma"/>
                          <a:cs typeface="Tahoma"/>
                        </a:rPr>
                        <a:t>today,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children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are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introduced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lang="en-GB"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Britain’s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0" dirty="0">
                          <a:latin typeface="Tahoma"/>
                          <a:cs typeface="Tahoma"/>
                        </a:rPr>
                        <a:t>story.</a:t>
                      </a:r>
                      <a:r>
                        <a:rPr lang="en-GB"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archaeological</a:t>
                      </a:r>
                      <a:r>
                        <a:rPr lang="en-GB"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0" dirty="0">
                          <a:latin typeface="Tahoma"/>
                          <a:cs typeface="Tahoma"/>
                        </a:rPr>
                        <a:t>evidence,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lang="en-GB"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learn</a:t>
                      </a:r>
                      <a:r>
                        <a:rPr lang="en-GB"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about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the changes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from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Stone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Bronze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Age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answer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historical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questions.</a:t>
                      </a:r>
                      <a:endParaRPr lang="en-GB" sz="1000" dirty="0">
                        <a:latin typeface="Tahoma"/>
                        <a:cs typeface="Tahoma"/>
                      </a:endParaRPr>
                    </a:p>
                    <a:p>
                      <a:pPr marL="104139" marR="243204">
                        <a:lnSpc>
                          <a:spcPct val="100000"/>
                        </a:lnSpc>
                      </a:pPr>
                      <a:r>
                        <a:rPr lang="en-GB" sz="1000" dirty="0">
                          <a:latin typeface="Tahoma"/>
                          <a:cs typeface="Tahoma"/>
                        </a:rPr>
                        <a:t>Identifying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limitations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this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type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evidence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reconstructing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life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Amesbury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Archer.</a:t>
                      </a:r>
                      <a:endParaRPr lang="en-GB" sz="1000" dirty="0">
                        <a:latin typeface="Tahoma"/>
                        <a:cs typeface="Tahoma"/>
                      </a:endParaRPr>
                    </a:p>
                  </a:txBody>
                  <a:tcPr marL="0" marR="0" marT="52069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139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000" b="1" spc="-6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How</a:t>
                      </a:r>
                      <a:r>
                        <a:rPr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sz="1000" b="1" spc="-8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have</a:t>
                      </a:r>
                      <a:r>
                        <a:rPr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children’s</a:t>
                      </a:r>
                      <a:r>
                        <a:rPr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sz="10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lives</a:t>
                      </a:r>
                      <a:r>
                        <a:rPr sz="1000" b="1" spc="-5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sz="1000" b="1" spc="-1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changed?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104139" marR="153035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Investigating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changes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children’s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lives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through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time,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learning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how: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spare time,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children’s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health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work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have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changed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learning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about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day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life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working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child.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Finding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out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about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signiﬁcance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Lord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Shaftesbury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his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impact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on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schools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working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conditions.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995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36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D40C4C"/>
                          </a:solidFill>
                          <a:latin typeface="Tahoma"/>
                          <a:cs typeface="Tahoma"/>
                        </a:rPr>
                        <a:t>Spring</a:t>
                      </a:r>
                      <a:endParaRPr sz="140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139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British</a:t>
                      </a:r>
                      <a:r>
                        <a:rPr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history</a:t>
                      </a:r>
                      <a:r>
                        <a:rPr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2:</a:t>
                      </a:r>
                      <a:r>
                        <a:rPr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sz="1000" b="1" spc="-5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Why</a:t>
                      </a:r>
                      <a:r>
                        <a:rPr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did</a:t>
                      </a:r>
                      <a:r>
                        <a:rPr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sz="10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the</a:t>
                      </a:r>
                      <a:r>
                        <a:rPr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Romans</a:t>
                      </a:r>
                      <a:r>
                        <a:rPr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sz="10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settle</a:t>
                      </a:r>
                      <a:r>
                        <a:rPr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sz="1000" b="1" spc="-6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in</a:t>
                      </a:r>
                      <a:r>
                        <a:rPr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sz="1000" b="1" spc="-1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Britain?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104139" marR="110489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sz="1000" dirty="0">
                          <a:latin typeface="Tahoma"/>
                          <a:cs typeface="Tahoma"/>
                        </a:rPr>
                        <a:t>Developing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their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chronological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awareness</a:t>
                      </a:r>
                      <a:r>
                        <a:rPr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75" dirty="0">
                          <a:latin typeface="Tahoma"/>
                          <a:cs typeface="Tahoma"/>
                        </a:rPr>
                        <a:t>AD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BC,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children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investigate</a:t>
                      </a:r>
                      <a:r>
                        <a:rPr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why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Romans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invaded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Britain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how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Celts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reacted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invasion.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Learning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how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Romans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changed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way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people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lived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their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lives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how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archaeological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evidence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is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used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reconstruct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lives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Romans.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Comparing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Roman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life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today,</a:t>
                      </a:r>
                      <a:r>
                        <a:rPr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how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Romans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still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inﬂuence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our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lives</a:t>
                      </a:r>
                      <a:r>
                        <a:rPr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today.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139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000" b="1" spc="-5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What</a:t>
                      </a:r>
                      <a:r>
                        <a:rPr lang="en-GB" sz="10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lang="en-GB"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did</a:t>
                      </a:r>
                      <a:r>
                        <a:rPr lang="en-GB" sz="10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 the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lang="en-GB" sz="10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ancient Egyptians </a:t>
                      </a:r>
                      <a:r>
                        <a:rPr lang="en-GB" sz="1000" b="1" spc="-1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believe?</a:t>
                      </a:r>
                      <a:endParaRPr lang="en-GB" sz="1000" dirty="0">
                        <a:latin typeface="Tahoma"/>
                        <a:cs typeface="Tahoma"/>
                      </a:endParaRPr>
                    </a:p>
                    <a:p>
                      <a:pPr marL="104139" marR="187960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en-GB" sz="1000" dirty="0">
                          <a:latin typeface="Tahoma"/>
                          <a:cs typeface="Tahoma"/>
                        </a:rPr>
                        <a:t>Developing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awareness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how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historians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ﬁnd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out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about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past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mummies,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Book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Dead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0" dirty="0">
                          <a:latin typeface="Tahoma"/>
                          <a:cs typeface="Tahoma"/>
                        </a:rPr>
                        <a:t>pyramids.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Learning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about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importance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religion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in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ancient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Egyptians’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lives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considering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how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this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is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evident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pyramids,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worship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mummiﬁcation.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Learning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how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ancient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Egyptians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explained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existence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world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their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creation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story.</a:t>
                      </a:r>
                      <a:endParaRPr lang="en-GB" sz="1000" dirty="0">
                        <a:latin typeface="Tahoma"/>
                        <a:cs typeface="Tahoma"/>
                      </a:endParaRPr>
                    </a:p>
                    <a:p>
                      <a:pPr marL="104139" marR="149860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endParaRPr sz="1000" dirty="0">
                        <a:latin typeface="Tahoma"/>
                        <a:cs typeface="Tahoma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161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42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400" b="1" spc="-10" dirty="0">
                          <a:solidFill>
                            <a:srgbClr val="D40C4C"/>
                          </a:solidFill>
                          <a:latin typeface="Tahoma"/>
                          <a:cs typeface="Tahoma"/>
                        </a:rPr>
                        <a:t>Summer</a:t>
                      </a:r>
                      <a:endParaRPr sz="140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139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British</a:t>
                      </a:r>
                      <a:r>
                        <a:rPr lang="en-GB"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history</a:t>
                      </a:r>
                      <a:r>
                        <a:rPr lang="en-GB"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3: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6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How</a:t>
                      </a:r>
                      <a:r>
                        <a:rPr lang="en-GB"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hard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9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was</a:t>
                      </a:r>
                      <a:r>
                        <a:rPr lang="en-GB"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3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it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4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to</a:t>
                      </a:r>
                      <a:r>
                        <a:rPr lang="en-GB"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invade</a:t>
                      </a:r>
                      <a:r>
                        <a:rPr lang="en-GB"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and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settle</a:t>
                      </a:r>
                      <a:r>
                        <a:rPr lang="en-GB"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6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in</a:t>
                      </a:r>
                      <a:r>
                        <a:rPr lang="en-GB"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1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Britain?</a:t>
                      </a:r>
                      <a:endParaRPr lang="en-GB" sz="1000" dirty="0">
                        <a:latin typeface="Tahoma"/>
                        <a:cs typeface="Tahoma"/>
                      </a:endParaRPr>
                    </a:p>
                    <a:p>
                      <a:pPr marL="104139" marR="149860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en-GB" sz="1000" dirty="0">
                          <a:latin typeface="Tahoma"/>
                          <a:cs typeface="Tahoma"/>
                        </a:rPr>
                        <a:t>Developing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understanding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why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people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invade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settle,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children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learn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about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Anglo-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Saxon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invasion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Viking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0" dirty="0">
                          <a:latin typeface="Tahoma"/>
                          <a:cs typeface="Tahoma"/>
                        </a:rPr>
                        <a:t>raids,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Anglo-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Saxon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beliefs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how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Christianity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0" dirty="0">
                          <a:latin typeface="Tahoma"/>
                          <a:cs typeface="Tahoma"/>
                        </a:rPr>
                        <a:t>spread.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Investigating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Anglo-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Saxon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settlements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how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period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Anglo-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Saxon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rule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0" dirty="0">
                          <a:latin typeface="Tahoma"/>
                          <a:cs typeface="Tahoma"/>
                        </a:rPr>
                        <a:t>came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0" dirty="0">
                          <a:latin typeface="Tahoma"/>
                          <a:cs typeface="Tahoma"/>
                        </a:rPr>
                        <a:t>end.</a:t>
                      </a:r>
                    </a:p>
                  </a:txBody>
                  <a:tcPr marL="0" marR="0" marT="12827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i="0" u="sng" strike="noStrike" spc="-55" dirty="0">
                          <a:solidFill>
                            <a:srgbClr val="0432FF"/>
                          </a:solidFill>
                          <a:effectLst/>
                          <a:latin typeface="Tahoma"/>
                          <a:ea typeface="+mn-ea"/>
                          <a:cs typeface="Tahoma"/>
                        </a:rPr>
                        <a:t>How did the achievements of the Ancient Maya impact their society and beyond? </a:t>
                      </a:r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Sequence the key periods of the Ancient Maya civilisation.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Identify periods that were happening in Britain at the same time.</a:t>
                      </a:r>
                    </a:p>
                    <a:p>
                      <a:r>
                        <a:rPr lang="en-GB" sz="9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Explain how the Ancient Maya settled in the rainforest and the challenges they faced.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Describe Ancient Maya beliefs.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Name the features of the Ancient Maya cities.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Make deductions about the Ancient Maya cities.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Evaluate the reasons for the decline of the Maya civilisation.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Understand the importance of archaeologists, archivists and historians in constructing our understanding of the past.</a:t>
                      </a:r>
                    </a:p>
                    <a:p>
                      <a:pPr marL="104139" marR="231140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endParaRPr sz="1000" dirty="0">
                        <a:latin typeface="Tahoma"/>
                        <a:cs typeface="Tahoma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925">
              <a:lnSpc>
                <a:spcPct val="100000"/>
              </a:lnSpc>
              <a:spcBef>
                <a:spcPts val="100"/>
              </a:spcBef>
            </a:pPr>
            <a:r>
              <a:rPr spc="-140" dirty="0">
                <a:hlinkClick r:id="rId2"/>
              </a:rPr>
              <a:t>History</a:t>
            </a:r>
            <a:r>
              <a:rPr spc="45" dirty="0">
                <a:hlinkClick r:id="rId2"/>
              </a:rPr>
              <a:t> </a:t>
            </a:r>
            <a:r>
              <a:rPr spc="-200" dirty="0">
                <a:hlinkClick r:id="rId2"/>
              </a:rPr>
              <a:t>curriculum</a:t>
            </a:r>
            <a:r>
              <a:rPr spc="45" dirty="0">
                <a:hlinkClick r:id="rId2"/>
              </a:rPr>
              <a:t> </a:t>
            </a:r>
            <a:r>
              <a:rPr spc="-295" dirty="0">
                <a:hlinkClick r:id="rId2"/>
              </a:rPr>
              <a:t>overview</a:t>
            </a:r>
            <a:r>
              <a:rPr spc="50" dirty="0">
                <a:hlinkClick r:id="rId2"/>
              </a:rPr>
              <a:t> </a:t>
            </a:r>
            <a:r>
              <a:rPr spc="-120" dirty="0">
                <a:hlinkClick r:id="rId2"/>
              </a:rPr>
              <a:t>for</a:t>
            </a:r>
            <a:r>
              <a:rPr spc="45" dirty="0">
                <a:hlinkClick r:id="rId2"/>
              </a:rPr>
              <a:t> </a:t>
            </a:r>
            <a:r>
              <a:rPr spc="-175" dirty="0">
                <a:hlinkClick r:id="rId2"/>
              </a:rPr>
              <a:t>parents</a:t>
            </a:r>
            <a:r>
              <a:rPr spc="45" dirty="0">
                <a:hlinkClick r:id="rId2"/>
              </a:rPr>
              <a:t> </a:t>
            </a:r>
            <a:r>
              <a:rPr spc="-240" dirty="0">
                <a:hlinkClick r:id="rId2"/>
              </a:rPr>
              <a:t>and</a:t>
            </a:r>
            <a:r>
              <a:rPr spc="50" dirty="0">
                <a:hlinkClick r:id="rId2"/>
              </a:rPr>
              <a:t> </a:t>
            </a:r>
            <a:r>
              <a:rPr spc="-114" dirty="0">
                <a:hlinkClick r:id="rId2"/>
              </a:rPr>
              <a:t>carers</a:t>
            </a:r>
            <a:r>
              <a:rPr spc="45" dirty="0">
                <a:hlinkClick r:id="rId2"/>
              </a:rPr>
              <a:t> </a:t>
            </a:r>
            <a:r>
              <a:rPr spc="-229" dirty="0">
                <a:hlinkClick r:id="rId2"/>
              </a:rPr>
              <a:t>(</a:t>
            </a:r>
            <a:r>
              <a:rPr spc="-229" dirty="0">
                <a:solidFill>
                  <a:srgbClr val="FAEA2A"/>
                </a:solidFill>
                <a:hlinkClick r:id="rId2"/>
              </a:rPr>
              <a:t>Upper</a:t>
            </a:r>
            <a:r>
              <a:rPr spc="45" dirty="0">
                <a:solidFill>
                  <a:srgbClr val="FAEA2A"/>
                </a:solidFill>
                <a:hlinkClick r:id="rId2"/>
              </a:rPr>
              <a:t> </a:t>
            </a:r>
            <a:r>
              <a:rPr spc="-300" dirty="0">
                <a:solidFill>
                  <a:srgbClr val="FAEA2A"/>
                </a:solidFill>
                <a:hlinkClick r:id="rId2"/>
              </a:rPr>
              <a:t>key</a:t>
            </a:r>
            <a:r>
              <a:rPr spc="50" dirty="0">
                <a:solidFill>
                  <a:srgbClr val="FAEA2A"/>
                </a:solidFill>
                <a:hlinkClick r:id="rId2"/>
              </a:rPr>
              <a:t> </a:t>
            </a:r>
            <a:r>
              <a:rPr spc="-229" dirty="0">
                <a:solidFill>
                  <a:srgbClr val="FAEA2A"/>
                </a:solidFill>
                <a:hlinkClick r:id="rId2"/>
              </a:rPr>
              <a:t>stage</a:t>
            </a:r>
            <a:r>
              <a:rPr spc="45" dirty="0">
                <a:solidFill>
                  <a:srgbClr val="FAEA2A"/>
                </a:solidFill>
                <a:hlinkClick r:id="rId2"/>
              </a:rPr>
              <a:t> </a:t>
            </a:r>
            <a:r>
              <a:rPr spc="-25" dirty="0">
                <a:solidFill>
                  <a:srgbClr val="FAEA2A"/>
                </a:solidFill>
                <a:hlinkClick r:id="rId2"/>
              </a:rPr>
              <a:t>2</a:t>
            </a:r>
            <a:r>
              <a:rPr spc="-25" dirty="0">
                <a:hlinkClick r:id="rId2"/>
              </a:rPr>
              <a:t>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87124" y="7242512"/>
            <a:ext cx="1351915" cy="17780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z="1000" b="1" spc="-145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©</a:t>
            </a:r>
            <a:r>
              <a:rPr sz="1000" b="1" spc="-7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 Kapow</a:t>
            </a:r>
            <a:r>
              <a:rPr sz="1000" b="1" spc="-6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 </a:t>
            </a:r>
            <a:r>
              <a:rPr sz="1000" b="1" spc="-65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Primary </a:t>
            </a:r>
            <a:r>
              <a:rPr sz="1000" b="1" spc="-3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2024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812336" y="7242521"/>
            <a:ext cx="1442085" cy="17780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z="1000" b="1" spc="-8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www.kapowprimary.com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406852" y="7234018"/>
            <a:ext cx="177800" cy="208279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sz="1200" b="1" spc="-50" dirty="0">
                <a:solidFill>
                  <a:srgbClr val="FFFFFF"/>
                </a:solidFill>
                <a:latin typeface="Tahoma"/>
                <a:cs typeface="Tahoma"/>
                <a:hlinkClick r:id="rId2"/>
              </a:rPr>
              <a:t>5</a:t>
            </a:fld>
            <a:endParaRPr sz="1200">
              <a:latin typeface="Tahoma"/>
              <a:cs typeface="Tahoma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6544888"/>
              </p:ext>
            </p:extLst>
          </p:nvPr>
        </p:nvGraphicFramePr>
        <p:xfrm>
          <a:off x="99282" y="619207"/>
          <a:ext cx="10433684" cy="648658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325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65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345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267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lang="en-GB" sz="1400" b="1" spc="-1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Cycle A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13462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0437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lang="en-GB" sz="1400" b="1" spc="-110" dirty="0">
                          <a:solidFill>
                            <a:srgbClr val="FFFFFF"/>
                          </a:solidFill>
                          <a:latin typeface="Tahoma"/>
                          <a:cs typeface="Tahoma"/>
                        </a:rPr>
                        <a:t>Cycle B</a:t>
                      </a:r>
                      <a:endParaRPr sz="1400" dirty="0">
                        <a:latin typeface="Tahoma"/>
                        <a:cs typeface="Tahoma"/>
                      </a:endParaRPr>
                    </a:p>
                  </a:txBody>
                  <a:tcPr marL="0" marR="0" marT="13462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E043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481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D40C4C"/>
                          </a:solidFill>
                          <a:latin typeface="Tahoma"/>
                          <a:cs typeface="Tahoma"/>
                        </a:rPr>
                        <a:t>Autumn</a:t>
                      </a:r>
                      <a:endParaRPr sz="140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139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000" b="1" u="sng" spc="-55" dirty="0">
                          <a:solidFill>
                            <a:srgbClr val="0000FF"/>
                          </a:solidFill>
                          <a:latin typeface="Tahoma"/>
                          <a:cs typeface="Tahoma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British</a:t>
                      </a:r>
                      <a:r>
                        <a:rPr lang="en-GB" sz="1000" b="1" u="sng" spc="-75" dirty="0">
                          <a:solidFill>
                            <a:srgbClr val="0000FF"/>
                          </a:solidFill>
                          <a:latin typeface="Tahoma"/>
                          <a:cs typeface="Tahoma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 </a:t>
                      </a:r>
                      <a:r>
                        <a:rPr lang="en-GB" sz="1000" b="1" u="sng" spc="-55" dirty="0">
                          <a:solidFill>
                            <a:srgbClr val="0000FF"/>
                          </a:solidFill>
                          <a:latin typeface="Tahoma"/>
                          <a:cs typeface="Tahoma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history</a:t>
                      </a:r>
                      <a:r>
                        <a:rPr lang="en-GB" sz="1000" b="1" u="sng" spc="-75" dirty="0">
                          <a:solidFill>
                            <a:srgbClr val="0000FF"/>
                          </a:solidFill>
                          <a:latin typeface="Tahoma"/>
                          <a:cs typeface="Tahoma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 </a:t>
                      </a:r>
                      <a:r>
                        <a:rPr lang="en-GB" sz="1000" b="1" u="sng" spc="-80" dirty="0">
                          <a:solidFill>
                            <a:srgbClr val="0000FF"/>
                          </a:solidFill>
                          <a:latin typeface="Tahoma"/>
                          <a:cs typeface="Tahoma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4:</a:t>
                      </a:r>
                      <a:r>
                        <a:rPr lang="en-GB" sz="1000" b="1" u="sng" spc="-70" dirty="0">
                          <a:solidFill>
                            <a:srgbClr val="0000FF"/>
                          </a:solidFill>
                          <a:latin typeface="Tahoma"/>
                          <a:cs typeface="Tahoma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 </a:t>
                      </a:r>
                      <a:r>
                        <a:rPr lang="en-GB" sz="1000" b="1" u="sng" spc="-50" dirty="0">
                          <a:solidFill>
                            <a:srgbClr val="0000FF"/>
                          </a:solidFill>
                          <a:latin typeface="Tahoma"/>
                          <a:cs typeface="Tahoma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Were</a:t>
                      </a:r>
                      <a:r>
                        <a:rPr lang="en-GB" sz="1000" b="1" u="sng" spc="-70" dirty="0">
                          <a:solidFill>
                            <a:srgbClr val="0000FF"/>
                          </a:solidFill>
                          <a:latin typeface="Tahoma"/>
                          <a:cs typeface="Tahoma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 </a:t>
                      </a:r>
                      <a:r>
                        <a:rPr lang="en-GB" sz="1000" b="1" u="sng" spc="-65" dirty="0">
                          <a:solidFill>
                            <a:srgbClr val="0000FF"/>
                          </a:solidFill>
                          <a:latin typeface="Tahoma"/>
                          <a:cs typeface="Tahoma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the</a:t>
                      </a:r>
                      <a:r>
                        <a:rPr lang="en-GB" sz="1000" b="1" u="sng" spc="-75" dirty="0">
                          <a:solidFill>
                            <a:srgbClr val="0000FF"/>
                          </a:solidFill>
                          <a:latin typeface="Tahoma"/>
                          <a:cs typeface="Tahoma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 </a:t>
                      </a:r>
                      <a:r>
                        <a:rPr lang="en-GB" sz="1000" b="1" u="sng" spc="-55" dirty="0">
                          <a:solidFill>
                            <a:srgbClr val="0432FF"/>
                          </a:solidFill>
                          <a:latin typeface="Tahoma"/>
                          <a:cs typeface="Tahoma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Vikings</a:t>
                      </a:r>
                      <a:r>
                        <a:rPr lang="en-GB" sz="1000" b="1" u="sng" spc="-70" dirty="0">
                          <a:solidFill>
                            <a:srgbClr val="0432FF"/>
                          </a:solidFill>
                          <a:latin typeface="Tahoma"/>
                          <a:cs typeface="Tahoma"/>
                        </a:rPr>
                        <a:t> raiders,</a:t>
                      </a:r>
                      <a:r>
                        <a:rPr lang="en-GB" sz="1000" b="1" u="sng" spc="-65" dirty="0">
                          <a:solidFill>
                            <a:srgbClr val="0432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b="1" u="sng" spc="-55" dirty="0">
                          <a:solidFill>
                            <a:srgbClr val="0432FF"/>
                          </a:solidFill>
                          <a:latin typeface="Tahoma"/>
                          <a:cs typeface="Tahoma"/>
                        </a:rPr>
                        <a:t>traders</a:t>
                      </a:r>
                      <a:r>
                        <a:rPr lang="en-GB" sz="1000" b="1" u="sng" spc="-70" dirty="0">
                          <a:solidFill>
                            <a:srgbClr val="0432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b="1" u="sng" spc="-45" dirty="0">
                          <a:solidFill>
                            <a:srgbClr val="0432FF"/>
                          </a:solidFill>
                          <a:latin typeface="Tahoma"/>
                          <a:cs typeface="Tahoma"/>
                        </a:rPr>
                        <a:t>or</a:t>
                      </a:r>
                      <a:r>
                        <a:rPr lang="en-GB" sz="1000" b="1" u="sng" spc="-75" dirty="0">
                          <a:solidFill>
                            <a:srgbClr val="0432FF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b="1" u="sng" spc="-10" dirty="0">
                          <a:solidFill>
                            <a:srgbClr val="0432FF"/>
                          </a:solidFill>
                          <a:latin typeface="Tahoma"/>
                          <a:cs typeface="Tahoma"/>
                        </a:rPr>
                        <a:t>settlers?</a:t>
                      </a:r>
                      <a:endParaRPr lang="en-GB" sz="1000" u="sng" dirty="0">
                        <a:solidFill>
                          <a:srgbClr val="0432FF"/>
                        </a:solidFill>
                        <a:latin typeface="Tahoma"/>
                        <a:cs typeface="Tahoma"/>
                      </a:endParaRPr>
                    </a:p>
                    <a:p>
                      <a:pPr marL="104139" marR="231140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en-GB" sz="1000" dirty="0">
                          <a:latin typeface="Tahoma"/>
                          <a:cs typeface="Tahoma"/>
                        </a:rPr>
                        <a:t>Extending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their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understanding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different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societies,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children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learn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about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Vikings.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They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develop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their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chronological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understanding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learn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about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the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struggle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Britain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Anglo-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Saxons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Vikings.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new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types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sources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historical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enquiry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techniques,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they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investigate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whether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Vikings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were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raiders,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traders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or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settlers.</a:t>
                      </a:r>
                      <a:endParaRPr lang="en-GB" sz="1000" dirty="0">
                        <a:latin typeface="Tahoma"/>
                        <a:cs typeface="Tahoma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000" b="1" spc="-5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What</a:t>
                      </a:r>
                      <a:r>
                        <a:rPr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does </a:t>
                      </a:r>
                      <a:r>
                        <a:rPr sz="10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the</a:t>
                      </a:r>
                      <a:r>
                        <a:rPr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 census</a:t>
                      </a:r>
                      <a:r>
                        <a:rPr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sz="1000" b="1" spc="-5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tell</a:t>
                      </a:r>
                      <a:r>
                        <a:rPr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us</a:t>
                      </a:r>
                      <a:r>
                        <a:rPr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sz="10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about</a:t>
                      </a:r>
                      <a:r>
                        <a:rPr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sz="1000" b="1" spc="-6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our</a:t>
                      </a:r>
                      <a:r>
                        <a:rPr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local</a:t>
                      </a:r>
                      <a:r>
                        <a:rPr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 </a:t>
                      </a:r>
                      <a:r>
                        <a:rPr sz="1000" b="1" spc="-1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4"/>
                        </a:rPr>
                        <a:t>area?</a:t>
                      </a:r>
                      <a:endParaRPr sz="1000">
                        <a:latin typeface="Tahoma"/>
                        <a:cs typeface="Tahoma"/>
                      </a:endParaRPr>
                    </a:p>
                    <a:p>
                      <a:pPr marL="104775" marR="99060">
                        <a:lnSpc>
                          <a:spcPct val="114999"/>
                        </a:lnSpc>
                        <a:spcBef>
                          <a:spcPts val="420"/>
                        </a:spcBef>
                      </a:pPr>
                      <a:r>
                        <a:rPr sz="1000" spc="-10" dirty="0">
                          <a:latin typeface="Tahoma"/>
                          <a:cs typeface="Tahoma"/>
                        </a:rPr>
                        <a:t>Investigating</a:t>
                      </a:r>
                      <a:r>
                        <a:rPr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local</a:t>
                      </a:r>
                      <a:r>
                        <a:rPr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history</a:t>
                      </a:r>
                      <a:r>
                        <a:rPr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during</a:t>
                      </a:r>
                      <a:r>
                        <a:rPr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Victorian</a:t>
                      </a:r>
                      <a:r>
                        <a:rPr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period,</a:t>
                      </a:r>
                      <a:r>
                        <a:rPr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children</a:t>
                      </a:r>
                      <a:r>
                        <a:rPr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carry</a:t>
                      </a:r>
                      <a:r>
                        <a:rPr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out</a:t>
                      </a:r>
                      <a:r>
                        <a:rPr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an</a:t>
                      </a:r>
                      <a:r>
                        <a:rPr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enquiry using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census,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parish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register,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factory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records.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They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learn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about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changes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family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over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period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time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suggest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reasons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for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these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changes,</a:t>
                      </a:r>
                      <a:r>
                        <a:rPr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linking</a:t>
                      </a:r>
                      <a:r>
                        <a:rPr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them</a:t>
                      </a:r>
                      <a:r>
                        <a:rPr sz="1000" spc="-105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to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national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5" dirty="0">
                          <a:latin typeface="Tahoma"/>
                          <a:cs typeface="Tahoma"/>
                        </a:rPr>
                        <a:t>events.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Planning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their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own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historical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20" dirty="0">
                          <a:latin typeface="Tahoma"/>
                          <a:cs typeface="Tahoma"/>
                        </a:rPr>
                        <a:t>enquiry,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they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research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30" dirty="0">
                          <a:latin typeface="Tahoma"/>
                          <a:cs typeface="Tahoma"/>
                        </a:rPr>
                        <a:t>a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dirty="0">
                          <a:latin typeface="Tahoma"/>
                          <a:cs typeface="Tahoma"/>
                        </a:rPr>
                        <a:t>local</a:t>
                      </a:r>
                      <a:r>
                        <a:rPr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sz="1000" spc="-10" dirty="0">
                          <a:latin typeface="Tahoma"/>
                          <a:cs typeface="Tahoma"/>
                        </a:rPr>
                        <a:t>family.</a:t>
                      </a:r>
                      <a:endParaRPr sz="1000">
                        <a:latin typeface="Tahoma"/>
                        <a:cs typeface="Tahoma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9512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72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D40C4C"/>
                          </a:solidFill>
                          <a:latin typeface="Tahoma"/>
                          <a:cs typeface="Tahoma"/>
                        </a:rPr>
                        <a:t>Spring</a:t>
                      </a:r>
                      <a:endParaRPr sz="140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139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000" b="1" spc="-5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What</a:t>
                      </a:r>
                      <a:r>
                        <a:rPr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lang="en-GB"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was life like in Tudor England</a:t>
                      </a:r>
                      <a:r>
                        <a:rPr sz="1000" b="1" spc="-2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?</a:t>
                      </a:r>
                      <a:endParaRPr lang="en-GB" sz="1000" b="1" spc="-25" dirty="0">
                        <a:solidFill>
                          <a:srgbClr val="1788FC"/>
                        </a:solidFill>
                        <a:latin typeface="Tahoma"/>
                        <a:cs typeface="Tahoma"/>
                      </a:endParaRP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Extract information about Henry VIII from sources and explain and justify          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their interpretation of Henry VIII using evidence from sources.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Make deductions from sources about Anne Boleyn, interpret historical sources        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and supporting interpretations with evidence.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Use sources to make deductions about Henry VIII’s wives and use evidence        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to support deductions, evaluating which of his wives best met his 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requirements.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Identify primary sources, highlighting evidence in a source and make  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historical deductions from evidence.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Select the relevant evidence required from sources and recreate Elizabeth’s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entrance into Worcester.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Make deductions using inventories and making judgements as to whether a  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person was rich or poor.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Explain how inventories are useful to historians and create a realistic   </a:t>
                      </a:r>
                    </a:p>
                    <a:p>
                      <a:r>
                        <a:rPr lang="en-GB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inventory.</a:t>
                      </a:r>
                    </a:p>
                    <a:p>
                      <a:pPr marL="104139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endParaRPr sz="1000" dirty="0">
                        <a:latin typeface="Tahoma"/>
                        <a:cs typeface="Tahoma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139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000" b="1" spc="-5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What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lang="en-GB"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did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lang="en-GB" sz="10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the</a:t>
                      </a:r>
                      <a:r>
                        <a:rPr lang="en-GB"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lang="en-GB" sz="1000" b="1" spc="-6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Greeks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lang="en-GB"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ever </a:t>
                      </a:r>
                      <a:r>
                        <a:rPr lang="en-GB" sz="1000" b="1" spc="-6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do</a:t>
                      </a:r>
                      <a:r>
                        <a:rPr lang="en-GB"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lang="en-GB" sz="1000" b="1" spc="-5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for</a:t>
                      </a:r>
                      <a:r>
                        <a:rPr lang="en-GB"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 </a:t>
                      </a:r>
                      <a:r>
                        <a:rPr lang="en-GB" sz="1000" b="1" spc="-2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5"/>
                        </a:rPr>
                        <a:t>us?</a:t>
                      </a:r>
                      <a:endParaRPr lang="en-GB" sz="1000" dirty="0">
                        <a:latin typeface="Tahoma"/>
                        <a:cs typeface="Tahoma"/>
                      </a:endParaRPr>
                    </a:p>
                    <a:p>
                      <a:pPr marL="104139" marR="156210">
                        <a:lnSpc>
                          <a:spcPct val="114999"/>
                        </a:lnSpc>
                        <a:spcBef>
                          <a:spcPts val="420"/>
                        </a:spcBef>
                      </a:pPr>
                      <a:r>
                        <a:rPr lang="en-GB" sz="1000" dirty="0">
                          <a:latin typeface="Tahoma"/>
                          <a:cs typeface="Tahoma"/>
                        </a:rPr>
                        <a:t>Through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investigating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city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states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Athens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0" dirty="0">
                          <a:latin typeface="Tahoma"/>
                          <a:cs typeface="Tahoma"/>
                        </a:rPr>
                        <a:t>Sparta,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children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identify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similarities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differences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between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them.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Using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different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sources</a:t>
                      </a:r>
                      <a:r>
                        <a:rPr lang="en-GB"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of </a:t>
                      </a:r>
                      <a:r>
                        <a:rPr lang="en-GB" sz="1000" spc="-20" dirty="0">
                          <a:latin typeface="Tahoma"/>
                          <a:cs typeface="Tahoma"/>
                        </a:rPr>
                        <a:t>evidence,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they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learn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about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democracy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compare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this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ways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lang="en-GB" sz="1000" spc="-9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which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other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civilisations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are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0" dirty="0">
                          <a:latin typeface="Tahoma"/>
                          <a:cs typeface="Tahoma"/>
                        </a:rPr>
                        <a:t>governed.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Considering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legacy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ancient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Greeks,</a:t>
                      </a:r>
                      <a:r>
                        <a:rPr lang="en-GB" sz="1000" spc="-7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children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learn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about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Olympic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40" dirty="0">
                          <a:latin typeface="Tahoma"/>
                          <a:cs typeface="Tahoma"/>
                        </a:rPr>
                        <a:t>games,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architecture,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art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and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theatre.</a:t>
                      </a:r>
                      <a:endParaRPr lang="en-GB" sz="1000" dirty="0">
                        <a:latin typeface="Tahoma"/>
                        <a:cs typeface="Tahoma"/>
                      </a:endParaRPr>
                    </a:p>
                    <a:p>
                      <a:pPr marL="104775" marR="117475">
                        <a:lnSpc>
                          <a:spcPct val="114999"/>
                        </a:lnSpc>
                        <a:spcBef>
                          <a:spcPts val="420"/>
                        </a:spcBef>
                      </a:pPr>
                      <a:endParaRPr sz="1000" dirty="0">
                        <a:latin typeface="Tahoma"/>
                        <a:cs typeface="Tahoma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96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184150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D40C4C"/>
                          </a:solidFill>
                          <a:latin typeface="Tahoma"/>
                          <a:cs typeface="Tahoma"/>
                        </a:rPr>
                        <a:t>Summer</a:t>
                      </a:r>
                      <a:endParaRPr sz="1400">
                        <a:latin typeface="Tahoma"/>
                        <a:cs typeface="Tahoma"/>
                      </a:endParaRPr>
                    </a:p>
                  </a:txBody>
                  <a:tcPr marL="0" marR="0" marT="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775" algn="just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lang="en-GB"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Unheard</a:t>
                      </a:r>
                      <a:r>
                        <a:rPr lang="en-GB" sz="1000" b="1" spc="-8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lang="en-GB" sz="10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histories:</a:t>
                      </a:r>
                      <a:r>
                        <a:rPr lang="en-GB" sz="1000" b="1" spc="-9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lang="en-GB" sz="1000" b="1" spc="-5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Who</a:t>
                      </a:r>
                      <a:r>
                        <a:rPr lang="en-GB" sz="1000" b="1" spc="-9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should</a:t>
                      </a:r>
                      <a:r>
                        <a:rPr lang="en-GB" sz="1000" b="1" spc="-8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lang="en-GB" sz="1000" b="1" spc="-9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go</a:t>
                      </a:r>
                      <a:r>
                        <a:rPr lang="en-GB" sz="1000" b="1" spc="-9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lang="en-GB" sz="10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on</a:t>
                      </a:r>
                      <a:r>
                        <a:rPr lang="en-GB" sz="1000" b="1" spc="-9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lang="en-GB" sz="10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the</a:t>
                      </a:r>
                      <a:r>
                        <a:rPr lang="en-GB" sz="1000" b="1" spc="-9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£10</a:t>
                      </a:r>
                      <a:r>
                        <a:rPr lang="en-GB" sz="1000" b="1" spc="-8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 </a:t>
                      </a:r>
                      <a:r>
                        <a:rPr lang="en-GB" sz="1000" b="1" spc="-1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6"/>
                        </a:rPr>
                        <a:t>banknote?</a:t>
                      </a:r>
                      <a:endParaRPr lang="en-GB" sz="1000" dirty="0">
                        <a:latin typeface="Tahoma"/>
                        <a:cs typeface="Tahoma"/>
                      </a:endParaRPr>
                    </a:p>
                    <a:p>
                      <a:pPr marL="104775" algn="just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GB" sz="1050" spc="-1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Investigating</a:t>
                      </a:r>
                      <a:r>
                        <a:rPr lang="en-GB" sz="1050" spc="-10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why</a:t>
                      </a:r>
                      <a:r>
                        <a:rPr lang="en-GB" sz="1050" spc="-10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historical</a:t>
                      </a:r>
                      <a:r>
                        <a:rPr lang="en-GB" sz="1050" spc="-95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ﬁgures</a:t>
                      </a:r>
                      <a:r>
                        <a:rPr lang="en-GB" sz="1050" spc="-10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are</a:t>
                      </a:r>
                      <a:r>
                        <a:rPr lang="en-GB" sz="1050" spc="-10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on</a:t>
                      </a:r>
                      <a:r>
                        <a:rPr lang="en-GB" sz="1050" spc="-95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banknotes</a:t>
                      </a:r>
                      <a:r>
                        <a:rPr lang="en-GB" sz="1050" spc="-10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-1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50" spc="-10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learning</a:t>
                      </a:r>
                      <a:r>
                        <a:rPr lang="en-GB" sz="1050" spc="-95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</a:p>
                    <a:p>
                      <a:pPr marL="104775" algn="just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GB" sz="105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about</a:t>
                      </a:r>
                      <a:r>
                        <a:rPr lang="en-GB" sz="1050" spc="-10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50" spc="-10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-1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criteria</a:t>
                      </a:r>
                      <a:r>
                        <a:rPr lang="en-GB" sz="1050" spc="0" dirty="0">
                          <a:solidFill>
                            <a:schemeClr val="tx1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for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1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historical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-1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signiﬁcance.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</a:p>
                    <a:p>
                      <a:pPr marL="104775" algn="just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GB" sz="1050" spc="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Children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1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participate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1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in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-25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a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tennis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1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rally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5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debate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-1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5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create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-25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a</a:t>
                      </a:r>
                      <a:r>
                        <a:rPr lang="en-GB" sz="1050" spc="-15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5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video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25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to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</a:p>
                    <a:p>
                      <a:pPr marL="104775" algn="just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GB" sz="1050" spc="-5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explain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why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-25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a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1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particular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1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historical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5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ﬁgure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-1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was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-5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signiﬁcant,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1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before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</a:p>
                    <a:p>
                      <a:pPr marL="104775" algn="just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GB" sz="105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selecting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-25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a</a:t>
                      </a:r>
                      <a:r>
                        <a:rPr lang="en-GB" sz="1050" spc="-15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1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historical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5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ﬁgure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for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25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£10</a:t>
                      </a:r>
                      <a:r>
                        <a:rPr lang="en-GB" sz="1050" spc="-12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50" spc="-10" dirty="0">
                          <a:solidFill>
                            <a:srgbClr val="1C1B1C"/>
                          </a:solidFill>
                          <a:latin typeface="Tahoma"/>
                          <a:cs typeface="Tahoma"/>
                        </a:rPr>
                        <a:t>note.</a:t>
                      </a:r>
                      <a:endParaRPr lang="en-GB" sz="1050" dirty="0">
                        <a:latin typeface="Tahoma"/>
                        <a:cs typeface="Tahoma"/>
                      </a:endParaRPr>
                    </a:p>
                    <a:p>
                      <a:pPr marL="104139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endParaRPr sz="1000" dirty="0">
                        <a:latin typeface="Tahoma"/>
                        <a:cs typeface="Tahoma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British</a:t>
                      </a:r>
                      <a:r>
                        <a:rPr lang="en-GB"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history</a:t>
                      </a:r>
                      <a:r>
                        <a:rPr lang="en-GB"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6: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5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What</a:t>
                      </a:r>
                      <a:r>
                        <a:rPr lang="en-GB"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9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was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the</a:t>
                      </a:r>
                      <a:r>
                        <a:rPr lang="en-GB"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impact </a:t>
                      </a:r>
                      <a:r>
                        <a:rPr lang="en-GB"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of</a:t>
                      </a:r>
                      <a:r>
                        <a:rPr lang="en-GB"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4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World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War</a:t>
                      </a:r>
                      <a:r>
                        <a:rPr lang="en-GB"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18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II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on</a:t>
                      </a:r>
                      <a:r>
                        <a:rPr lang="en-GB"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6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the</a:t>
                      </a:r>
                      <a:r>
                        <a:rPr lang="en-GB"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7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people</a:t>
                      </a:r>
                      <a:r>
                        <a:rPr lang="en-GB" sz="1000" b="1" spc="-8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5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of</a:t>
                      </a:r>
                      <a:r>
                        <a:rPr lang="en-GB" sz="1000" b="1" spc="-75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 </a:t>
                      </a:r>
                      <a:r>
                        <a:rPr lang="en-GB" sz="1000" b="1" spc="-10" dirty="0">
                          <a:solidFill>
                            <a:srgbClr val="1788FC"/>
                          </a:solidFill>
                          <a:latin typeface="Tahoma"/>
                          <a:cs typeface="Tahoma"/>
                          <a:hlinkClick r:id="rId7"/>
                        </a:rPr>
                        <a:t>Britain?</a:t>
                      </a:r>
                      <a:endParaRPr lang="en-GB" sz="1000" dirty="0">
                        <a:latin typeface="Tahoma"/>
                        <a:cs typeface="Tahoma"/>
                      </a:endParaRPr>
                    </a:p>
                    <a:p>
                      <a:pPr marL="104775" marR="117475">
                        <a:lnSpc>
                          <a:spcPct val="114999"/>
                        </a:lnSpc>
                        <a:spcBef>
                          <a:spcPts val="420"/>
                        </a:spcBef>
                      </a:pPr>
                      <a:r>
                        <a:rPr lang="en-GB" sz="1000" dirty="0">
                          <a:latin typeface="Tahoma"/>
                          <a:cs typeface="Tahoma"/>
                        </a:rPr>
                        <a:t>Extending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their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chronological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knowledge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beyond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1066,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children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learn</a:t>
                      </a:r>
                      <a:r>
                        <a:rPr lang="en-GB" sz="1000" spc="-6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about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how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World</a:t>
                      </a:r>
                      <a:r>
                        <a:rPr lang="en-GB"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War</a:t>
                      </a:r>
                      <a:r>
                        <a:rPr lang="en-GB"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II</a:t>
                      </a:r>
                      <a:r>
                        <a:rPr lang="en-GB"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0" dirty="0">
                          <a:latin typeface="Tahoma"/>
                          <a:cs typeface="Tahoma"/>
                        </a:rPr>
                        <a:t>changed</a:t>
                      </a:r>
                      <a:r>
                        <a:rPr lang="en-GB"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British</a:t>
                      </a:r>
                      <a:r>
                        <a:rPr lang="en-GB"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0" dirty="0">
                          <a:latin typeface="Tahoma"/>
                          <a:cs typeface="Tahoma"/>
                        </a:rPr>
                        <a:t>society.</a:t>
                      </a:r>
                      <a:r>
                        <a:rPr lang="en-GB"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They</a:t>
                      </a:r>
                      <a:r>
                        <a:rPr lang="en-GB"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discover</a:t>
                      </a:r>
                      <a:r>
                        <a:rPr lang="en-GB"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5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different</a:t>
                      </a:r>
                      <a:r>
                        <a:rPr lang="en-GB"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reasons</a:t>
                      </a:r>
                      <a:r>
                        <a:rPr lang="en-GB"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why</a:t>
                      </a:r>
                      <a:r>
                        <a:rPr lang="en-GB" sz="1000" spc="-5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Britain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went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war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1939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investigate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experiences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families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during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Blitz.</a:t>
                      </a:r>
                      <a:r>
                        <a:rPr lang="en-GB" sz="1000" spc="-8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Using </a:t>
                      </a:r>
                      <a:r>
                        <a:rPr lang="en-GB" sz="1000" spc="-30" dirty="0">
                          <a:latin typeface="Tahoma"/>
                          <a:cs typeface="Tahoma"/>
                        </a:rPr>
                        <a:t>a</a:t>
                      </a:r>
                      <a:r>
                        <a:rPr lang="en-GB" sz="1000" spc="-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range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sources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which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are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new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to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them</a:t>
                      </a:r>
                      <a:r>
                        <a:rPr lang="en-GB" sz="1000" spc="-1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including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video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photographs,</a:t>
                      </a:r>
                      <a:r>
                        <a:rPr lang="en-GB" sz="1000" spc="-9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children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reconstruct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feelings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of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those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living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on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home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front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in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World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War</a:t>
                      </a:r>
                      <a:r>
                        <a:rPr lang="en-GB" sz="1000" spc="-65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II</a:t>
                      </a:r>
                      <a:r>
                        <a:rPr lang="en-GB" sz="1000" spc="-7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25" dirty="0">
                          <a:latin typeface="Tahoma"/>
                          <a:cs typeface="Tahoma"/>
                        </a:rPr>
                        <a:t>and</a:t>
                      </a:r>
                      <a:r>
                        <a:rPr lang="en-GB" sz="1000" spc="50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consider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how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migrants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helped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the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dirty="0">
                          <a:latin typeface="Tahoma"/>
                          <a:cs typeface="Tahoma"/>
                        </a:rPr>
                        <a:t>war</a:t>
                      </a:r>
                      <a:r>
                        <a:rPr lang="en-GB" sz="1000" spc="-80" dirty="0">
                          <a:latin typeface="Tahoma"/>
                          <a:cs typeface="Tahoma"/>
                        </a:rPr>
                        <a:t> </a:t>
                      </a:r>
                      <a:r>
                        <a:rPr lang="en-GB" sz="1000" spc="-10" dirty="0">
                          <a:latin typeface="Tahoma"/>
                          <a:cs typeface="Tahoma"/>
                        </a:rPr>
                        <a:t>effort.</a:t>
                      </a:r>
                    </a:p>
                  </a:txBody>
                  <a:tcPr marL="0" marR="0" marT="30480" marB="0">
                    <a:lnL w="9525">
                      <a:solidFill>
                        <a:srgbClr val="B7B7B7"/>
                      </a:solidFill>
                      <a:prstDash val="solid"/>
                    </a:lnL>
                    <a:lnR w="9525">
                      <a:solidFill>
                        <a:srgbClr val="B7B7B7"/>
                      </a:solidFill>
                      <a:prstDash val="solid"/>
                    </a:lnR>
                    <a:lnT w="9525">
                      <a:solidFill>
                        <a:srgbClr val="B7B7B7"/>
                      </a:solidFill>
                      <a:prstDash val="solid"/>
                    </a:lnT>
                    <a:lnB w="9525">
                      <a:solidFill>
                        <a:srgbClr val="B7B7B7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</TotalTime>
  <Words>1788</Words>
  <Application>Microsoft Macintosh PowerPoint</Application>
  <PresentationFormat>Custom</PresentationFormat>
  <Paragraphs>182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</vt:lpstr>
      <vt:lpstr>Tahoma</vt:lpstr>
      <vt:lpstr>Times New Roman</vt:lpstr>
      <vt:lpstr>Office Theme</vt:lpstr>
      <vt:lpstr>PowerPoint Presentation</vt:lpstr>
      <vt:lpstr>History curriculum overview for parents and carers (EYFS: Reception)</vt:lpstr>
      <vt:lpstr>History curriculum overview for parents and carers (Key stage 1)</vt:lpstr>
      <vt:lpstr>History curriculum overview for parents and carers (Lower key stage 2)</vt:lpstr>
      <vt:lpstr>History curriculum overview for parents and carers (Upper key stage 2)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M_History Curriculum overview 26.02.24</dc:title>
  <cp:lastModifiedBy>Joshua Culff</cp:lastModifiedBy>
  <cp:revision>2</cp:revision>
  <dcterms:created xsi:type="dcterms:W3CDTF">2024-07-15T12:32:27Z</dcterms:created>
  <dcterms:modified xsi:type="dcterms:W3CDTF">2024-07-15T12:54:46Z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2024-07-15T00:00:00Z</vt:filetime>
  </property>
  <property fmtid="{D5CDD505-2E9C-101B-9397-08002B2CF9AE}" pid="3" name="Creator">
    <vt:lpwstr>Google</vt:lpwstr>
  </property>
  <property fmtid="{D5CDD505-2E9C-101B-9397-08002B2CF9AE}" pid="4" name="LastSaved">
    <vt:filetime>2024-07-15T00:00:00Z</vt:filetime>
  </property>
</Properties>
</file>