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78" r:id="rId3"/>
    <p:sldId id="257" r:id="rId4"/>
    <p:sldId id="258" r:id="rId5"/>
    <p:sldId id="261" r:id="rId6"/>
    <p:sldId id="284" r:id="rId7"/>
    <p:sldId id="264" r:id="rId8"/>
    <p:sldId id="279" r:id="rId9"/>
    <p:sldId id="267" r:id="rId10"/>
    <p:sldId id="269" r:id="rId11"/>
    <p:sldId id="270" r:id="rId12"/>
    <p:sldId id="275" r:id="rId13"/>
    <p:sldId id="271" r:id="rId14"/>
    <p:sldId id="272" r:id="rId15"/>
    <p:sldId id="273" r:id="rId16"/>
    <p:sldId id="285" r:id="rId17"/>
    <p:sldId id="274" r:id="rId18"/>
    <p:sldId id="277" r:id="rId19"/>
    <p:sldId id="280" r:id="rId20"/>
    <p:sldId id="281" r:id="rId21"/>
    <p:sldId id="282" r:id="rId22"/>
    <p:sldId id="26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05D073-F1B5-4299-A999-784D4A178699}" type="datetimeFigureOut">
              <a:rPr lang="en-GB" smtClean="0"/>
              <a:t>08/11/2020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2B479-4C69-40EB-ACC3-E781ABFF8585}" type="slidenum">
              <a:rPr lang="en-GB" smtClean="0"/>
              <a:t>‹#›</a:t>
            </a:fld>
            <a:endParaRPr lang="en-GB"/>
          </a:p>
        </p:txBody>
      </p:sp>
    </p:spTree>
    <p:extLst>
      <p:ext uri="{BB962C8B-B14F-4D97-AF65-F5344CB8AC3E}">
        <p14:creationId xmlns:p14="http://schemas.microsoft.com/office/powerpoint/2010/main" val="3478210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462BAB-823C-4A15-886A-FAFE5CC8D60F}" type="slidenum">
              <a:rPr lang="en-GB" smtClean="0"/>
              <a:t>10</a:t>
            </a:fld>
            <a:endParaRPr lang="en-GB"/>
          </a:p>
        </p:txBody>
      </p:sp>
    </p:spTree>
    <p:extLst>
      <p:ext uri="{BB962C8B-B14F-4D97-AF65-F5344CB8AC3E}">
        <p14:creationId xmlns:p14="http://schemas.microsoft.com/office/powerpoint/2010/main" val="3170755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462BAB-823C-4A15-886A-FAFE5CC8D60F}" type="slidenum">
              <a:rPr lang="en-GB" smtClean="0"/>
              <a:t>11</a:t>
            </a:fld>
            <a:endParaRPr lang="en-GB"/>
          </a:p>
        </p:txBody>
      </p:sp>
    </p:spTree>
    <p:extLst>
      <p:ext uri="{BB962C8B-B14F-4D97-AF65-F5344CB8AC3E}">
        <p14:creationId xmlns:p14="http://schemas.microsoft.com/office/powerpoint/2010/main" val="1305962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462BAB-823C-4A15-886A-FAFE5CC8D60F}" type="slidenum">
              <a:rPr lang="en-GB" smtClean="0"/>
              <a:t>13</a:t>
            </a:fld>
            <a:endParaRPr lang="en-GB"/>
          </a:p>
        </p:txBody>
      </p:sp>
    </p:spTree>
    <p:extLst>
      <p:ext uri="{BB962C8B-B14F-4D97-AF65-F5344CB8AC3E}">
        <p14:creationId xmlns:p14="http://schemas.microsoft.com/office/powerpoint/2010/main" val="2369828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462BAB-823C-4A15-886A-FAFE5CC8D60F}" type="slidenum">
              <a:rPr lang="en-GB" smtClean="0"/>
              <a:t>14</a:t>
            </a:fld>
            <a:endParaRPr lang="en-GB"/>
          </a:p>
        </p:txBody>
      </p:sp>
    </p:spTree>
    <p:extLst>
      <p:ext uri="{BB962C8B-B14F-4D97-AF65-F5344CB8AC3E}">
        <p14:creationId xmlns:p14="http://schemas.microsoft.com/office/powerpoint/2010/main" val="571203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462BAB-823C-4A15-886A-FAFE5CC8D60F}" type="slidenum">
              <a:rPr lang="en-GB" smtClean="0"/>
              <a:t>15</a:t>
            </a:fld>
            <a:endParaRPr lang="en-GB"/>
          </a:p>
        </p:txBody>
      </p:sp>
    </p:spTree>
    <p:extLst>
      <p:ext uri="{BB962C8B-B14F-4D97-AF65-F5344CB8AC3E}">
        <p14:creationId xmlns:p14="http://schemas.microsoft.com/office/powerpoint/2010/main" val="808942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462BAB-823C-4A15-886A-FAFE5CC8D60F}" type="slidenum">
              <a:rPr lang="en-GB" smtClean="0"/>
              <a:t>16</a:t>
            </a:fld>
            <a:endParaRPr lang="en-GB"/>
          </a:p>
        </p:txBody>
      </p:sp>
    </p:spTree>
    <p:extLst>
      <p:ext uri="{BB962C8B-B14F-4D97-AF65-F5344CB8AC3E}">
        <p14:creationId xmlns:p14="http://schemas.microsoft.com/office/powerpoint/2010/main" val="1676044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462BAB-823C-4A15-886A-FAFE5CC8D60F}" type="slidenum">
              <a:rPr lang="en-GB" smtClean="0"/>
              <a:t>17</a:t>
            </a:fld>
            <a:endParaRPr lang="en-GB"/>
          </a:p>
        </p:txBody>
      </p:sp>
    </p:spTree>
    <p:extLst>
      <p:ext uri="{BB962C8B-B14F-4D97-AF65-F5344CB8AC3E}">
        <p14:creationId xmlns:p14="http://schemas.microsoft.com/office/powerpoint/2010/main" val="98138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4EDhdAHrO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Mental Health First Aid</a:t>
            </a:r>
          </a:p>
        </p:txBody>
      </p:sp>
      <p:sp>
        <p:nvSpPr>
          <p:cNvPr id="3" name="Subtitle 2"/>
          <p:cNvSpPr>
            <a:spLocks noGrp="1"/>
          </p:cNvSpPr>
          <p:nvPr>
            <p:ph type="subTitle" idx="1"/>
          </p:nvPr>
        </p:nvSpPr>
        <p:spPr/>
        <p:txBody>
          <a:bodyPr/>
          <a:lstStyle/>
          <a:p>
            <a:r>
              <a:rPr lang="en-GB" dirty="0"/>
              <a:t>October 2020</a:t>
            </a:r>
          </a:p>
        </p:txBody>
      </p:sp>
    </p:spTree>
    <p:extLst>
      <p:ext uri="{BB962C8B-B14F-4D97-AF65-F5344CB8AC3E}">
        <p14:creationId xmlns:p14="http://schemas.microsoft.com/office/powerpoint/2010/main" val="2330868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18" y="213880"/>
            <a:ext cx="10104050" cy="1325563"/>
          </a:xfrm>
        </p:spPr>
        <p:txBody>
          <a:bodyPr/>
          <a:lstStyle/>
          <a:p>
            <a:r>
              <a:rPr lang="en-GB" dirty="0"/>
              <a:t>Responses to anxiety – Body responses</a:t>
            </a:r>
          </a:p>
        </p:txBody>
      </p:sp>
      <p:pic>
        <p:nvPicPr>
          <p:cNvPr id="3074" name="Picture 2" descr="Anxiety CBT Worksheets &amp; Handouts | Psychology Tools"/>
          <p:cNvPicPr>
            <a:picLocks noChangeAspect="1" noChangeArrowheads="1"/>
          </p:cNvPicPr>
          <p:nvPr/>
        </p:nvPicPr>
        <p:blipFill rotWithShape="1">
          <a:blip r:embed="rId3">
            <a:extLst>
              <a:ext uri="{28A0092B-C50C-407E-A947-70E740481C1C}">
                <a14:useLocalDpi xmlns:a14="http://schemas.microsoft.com/office/drawing/2010/main" val="0"/>
              </a:ext>
            </a:extLst>
          </a:blip>
          <a:srcRect l="13480" t="30843" r="13574" b="1"/>
          <a:stretch/>
        </p:blipFill>
        <p:spPr bwMode="auto">
          <a:xfrm>
            <a:off x="5876819" y="870907"/>
            <a:ext cx="6315182" cy="598709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85625" y="1539443"/>
            <a:ext cx="4178844" cy="5087162"/>
          </a:xfrm>
          <a:prstGeom prst="rect">
            <a:avLst/>
          </a:prstGeom>
        </p:spPr>
        <p:txBody>
          <a:bodyPr wrap="square">
            <a:spAutoFit/>
          </a:bodyPr>
          <a:lstStyle/>
          <a:p>
            <a:pPr marL="342900" marR="201295" lvl="0" indent="-342900">
              <a:lnSpc>
                <a:spcPct val="76000"/>
              </a:lnSpc>
              <a:spcBef>
                <a:spcPts val="770"/>
              </a:spcBef>
              <a:spcAft>
                <a:spcPts val="0"/>
              </a:spcAft>
              <a:buSzPts val="1800"/>
              <a:buFont typeface="Trebuchet MS" panose="020B0603020202020204" pitchFamily="34" charset="0"/>
              <a:buChar char="•"/>
              <a:tabLst>
                <a:tab pos="292100" algn="l"/>
                <a:tab pos="292735" algn="l"/>
              </a:tabLst>
            </a:pPr>
            <a:r>
              <a:rPr lang="en-GB" sz="2800" dirty="0">
                <a:latin typeface="Arial" panose="020B0604020202020204" pitchFamily="34" charset="0"/>
                <a:ea typeface="Trebuchet MS" panose="020B0603020202020204" pitchFamily="34" charset="0"/>
                <a:cs typeface="Arial" panose="020B0604020202020204" pitchFamily="34" charset="0"/>
              </a:rPr>
              <a:t>When your body experiences anxiety, adrenaline is </a:t>
            </a:r>
            <a:r>
              <a:rPr lang="en-GB" sz="2800" dirty="0">
                <a:effectLst/>
                <a:latin typeface="Arial" panose="020B0604020202020204" pitchFamily="34" charset="0"/>
                <a:ea typeface="Trebuchet MS" panose="020B0603020202020204" pitchFamily="34" charset="0"/>
                <a:cs typeface="Arial" panose="020B0604020202020204" pitchFamily="34" charset="0"/>
              </a:rPr>
              <a:t>pushed through the body to prepare for danger. </a:t>
            </a:r>
          </a:p>
          <a:p>
            <a:pPr marL="342900" marR="201295" lvl="0" indent="-342900">
              <a:lnSpc>
                <a:spcPct val="76000"/>
              </a:lnSpc>
              <a:spcBef>
                <a:spcPts val="770"/>
              </a:spcBef>
              <a:spcAft>
                <a:spcPts val="0"/>
              </a:spcAft>
              <a:buSzPts val="1800"/>
              <a:buFont typeface="Trebuchet MS" panose="020B0603020202020204" pitchFamily="34" charset="0"/>
              <a:buChar char="•"/>
              <a:tabLst>
                <a:tab pos="292100" algn="l"/>
                <a:tab pos="292735" algn="l"/>
              </a:tabLst>
            </a:pPr>
            <a:endParaRPr lang="en-GB" sz="2800" dirty="0">
              <a:latin typeface="Arial" panose="020B0604020202020204" pitchFamily="34" charset="0"/>
              <a:ea typeface="Trebuchet MS" panose="020B0603020202020204" pitchFamily="34" charset="0"/>
              <a:cs typeface="Arial" panose="020B0604020202020204" pitchFamily="34" charset="0"/>
            </a:endParaRPr>
          </a:p>
          <a:p>
            <a:pPr marL="342900" marR="201295" lvl="0" indent="-342900">
              <a:lnSpc>
                <a:spcPct val="76000"/>
              </a:lnSpc>
              <a:spcBef>
                <a:spcPts val="770"/>
              </a:spcBef>
              <a:spcAft>
                <a:spcPts val="0"/>
              </a:spcAft>
              <a:buSzPts val="1800"/>
              <a:buFont typeface="Trebuchet MS" panose="020B0603020202020204" pitchFamily="34" charset="0"/>
              <a:buChar char="•"/>
              <a:tabLst>
                <a:tab pos="292100" algn="l"/>
                <a:tab pos="292735" algn="l"/>
              </a:tabLst>
            </a:pPr>
            <a:r>
              <a:rPr lang="en-GB" sz="2800" dirty="0">
                <a:effectLst/>
                <a:latin typeface="Arial" panose="020B0604020202020204" pitchFamily="34" charset="0"/>
                <a:ea typeface="Trebuchet MS" panose="020B0603020202020204" pitchFamily="34" charset="0"/>
                <a:cs typeface="Arial" panose="020B0604020202020204" pitchFamily="34" charset="0"/>
              </a:rPr>
              <a:t>This is known as the Flight, Fight or Freeze reaction.</a:t>
            </a:r>
          </a:p>
          <a:p>
            <a:pPr marL="342900" marR="201295" lvl="0" indent="-342900">
              <a:lnSpc>
                <a:spcPct val="76000"/>
              </a:lnSpc>
              <a:spcBef>
                <a:spcPts val="770"/>
              </a:spcBef>
              <a:spcAft>
                <a:spcPts val="0"/>
              </a:spcAft>
              <a:buSzPts val="1800"/>
              <a:buFont typeface="Trebuchet MS" panose="020B0603020202020204" pitchFamily="34" charset="0"/>
              <a:buChar char="•"/>
              <a:tabLst>
                <a:tab pos="292100" algn="l"/>
                <a:tab pos="292735" algn="l"/>
              </a:tabLst>
            </a:pPr>
            <a:endParaRPr lang="en-GB" sz="2800" dirty="0">
              <a:latin typeface="Arial" panose="020B0604020202020204" pitchFamily="34" charset="0"/>
              <a:ea typeface="Trebuchet MS" panose="020B0603020202020204" pitchFamily="34" charset="0"/>
              <a:cs typeface="Arial" panose="020B0604020202020204" pitchFamily="34" charset="0"/>
            </a:endParaRPr>
          </a:p>
          <a:p>
            <a:pPr marL="342900" marR="201295" lvl="0" indent="-342900">
              <a:lnSpc>
                <a:spcPct val="76000"/>
              </a:lnSpc>
              <a:spcBef>
                <a:spcPts val="770"/>
              </a:spcBef>
              <a:spcAft>
                <a:spcPts val="0"/>
              </a:spcAft>
              <a:buSzPts val="1800"/>
              <a:buFont typeface="Trebuchet MS" panose="020B0603020202020204" pitchFamily="34" charset="0"/>
              <a:buChar char="•"/>
              <a:tabLst>
                <a:tab pos="292100" algn="l"/>
                <a:tab pos="292735" algn="l"/>
              </a:tabLst>
            </a:pPr>
            <a:r>
              <a:rPr lang="en-GB" sz="2800" dirty="0">
                <a:effectLst/>
                <a:latin typeface="Arial" panose="020B0604020202020204" pitchFamily="34" charset="0"/>
                <a:ea typeface="Trebuchet MS" panose="020B0603020202020204" pitchFamily="34" charset="0"/>
                <a:cs typeface="Arial" panose="020B0604020202020204" pitchFamily="34" charset="0"/>
              </a:rPr>
              <a:t>This is completel</a:t>
            </a:r>
            <a:r>
              <a:rPr lang="en-GB" sz="2800" dirty="0">
                <a:latin typeface="Arial" panose="020B0604020202020204" pitchFamily="34" charset="0"/>
                <a:ea typeface="Trebuchet MS" panose="020B0603020202020204" pitchFamily="34" charset="0"/>
                <a:cs typeface="Arial" panose="020B0604020202020204" pitchFamily="34" charset="0"/>
              </a:rPr>
              <a:t>y </a:t>
            </a:r>
            <a:r>
              <a:rPr lang="en-GB" sz="2800" dirty="0">
                <a:effectLst/>
                <a:latin typeface="Arial" panose="020B0604020202020204" pitchFamily="34" charset="0"/>
                <a:ea typeface="Trebuchet MS" panose="020B0603020202020204" pitchFamily="34" charset="0"/>
                <a:cs typeface="Arial" panose="020B0604020202020204" pitchFamily="34" charset="0"/>
              </a:rPr>
              <a:t>normal, and everyone experiences this from time to time.</a:t>
            </a:r>
            <a:endParaRPr lang="en-GB" sz="2400" dirty="0">
              <a:effectLst/>
              <a:latin typeface="Arial" panose="020B0604020202020204" pitchFamily="34" charset="0"/>
              <a:ea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272104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486" y="125390"/>
            <a:ext cx="10458011" cy="1325563"/>
          </a:xfrm>
        </p:spPr>
        <p:txBody>
          <a:bodyPr/>
          <a:lstStyle/>
          <a:p>
            <a:r>
              <a:rPr lang="en-GB" dirty="0"/>
              <a:t>Responses to anxiety – other responses</a:t>
            </a:r>
          </a:p>
        </p:txBody>
      </p:sp>
      <p:sp>
        <p:nvSpPr>
          <p:cNvPr id="5" name="Rectangle 4"/>
          <p:cNvSpPr/>
          <p:nvPr/>
        </p:nvSpPr>
        <p:spPr>
          <a:xfrm>
            <a:off x="239487" y="1234644"/>
            <a:ext cx="11000441" cy="5693866"/>
          </a:xfrm>
          <a:prstGeom prst="rect">
            <a:avLst/>
          </a:prstGeom>
        </p:spPr>
        <p:txBody>
          <a:bodyPr wrap="square" anchor="t">
            <a:spAutoFit/>
          </a:bodyPr>
          <a:lstStyle/>
          <a:p>
            <a:r>
              <a:rPr lang="en-GB" sz="2800" dirty="0"/>
              <a:t>Alongside changes to the body, other symptoms of anxiety include:</a:t>
            </a:r>
          </a:p>
          <a:p>
            <a:pPr marL="914400" lvl="1" indent="-457200">
              <a:buFont typeface="Arial" panose="020B0604020202020204" pitchFamily="34" charset="0"/>
              <a:buChar char="•"/>
            </a:pPr>
            <a:r>
              <a:rPr lang="en-GB" sz="2800" dirty="0"/>
              <a:t>Palpitations</a:t>
            </a:r>
          </a:p>
          <a:p>
            <a:pPr marL="914400" lvl="1" indent="-457200">
              <a:buFont typeface="Arial" panose="020B0604020202020204" pitchFamily="34" charset="0"/>
              <a:buChar char="•"/>
            </a:pPr>
            <a:r>
              <a:rPr lang="en-GB" sz="2800" dirty="0"/>
              <a:t>Headache, tingling and numbness</a:t>
            </a:r>
          </a:p>
          <a:p>
            <a:pPr marL="914400" lvl="1" indent="-457200">
              <a:buFont typeface="Arial" panose="020B0604020202020204" pitchFamily="34" charset="0"/>
              <a:buChar char="•"/>
            </a:pPr>
            <a:r>
              <a:rPr lang="en-GB" sz="2800" dirty="0"/>
              <a:t>Choking feelings, dry mouth</a:t>
            </a:r>
          </a:p>
          <a:p>
            <a:pPr marL="914400" lvl="1" indent="-457200">
              <a:buFont typeface="Arial" panose="020B0604020202020204" pitchFamily="34" charset="0"/>
              <a:buChar char="•"/>
            </a:pPr>
            <a:r>
              <a:rPr lang="en-GB" sz="2800" dirty="0"/>
              <a:t>Vomiting, urinary frequency, diarrhoea</a:t>
            </a:r>
          </a:p>
          <a:p>
            <a:pPr marL="914400" lvl="1" indent="-457200">
              <a:buFont typeface="Arial" panose="020B0604020202020204" pitchFamily="34" charset="0"/>
              <a:buChar char="•"/>
            </a:pPr>
            <a:r>
              <a:rPr lang="en-GB" sz="2800" dirty="0"/>
              <a:t>Unrealistic and / or excessive fear and worry about past and future events</a:t>
            </a:r>
          </a:p>
          <a:p>
            <a:pPr marL="914400" lvl="1" indent="-457200">
              <a:buFont typeface="Arial" panose="020B0604020202020204" pitchFamily="34" charset="0"/>
              <a:buChar char="•"/>
            </a:pPr>
            <a:r>
              <a:rPr lang="en-GB" sz="2800" dirty="0"/>
              <a:t>Avoidance of situations</a:t>
            </a:r>
          </a:p>
          <a:p>
            <a:pPr marL="914400" lvl="1" indent="-457200">
              <a:buFont typeface="Arial" panose="020B0604020202020204" pitchFamily="34" charset="0"/>
              <a:buChar char="•"/>
            </a:pPr>
            <a:endParaRPr lang="en-GB" sz="2800" dirty="0"/>
          </a:p>
          <a:p>
            <a:r>
              <a:rPr lang="en-GB" sz="2800" dirty="0"/>
              <a:t>These changes in response to anxiety may be helpful in the short term but if they continue after the danger has passed, or when there was never any real danger there, this can become problematic. </a:t>
            </a:r>
          </a:p>
        </p:txBody>
      </p:sp>
      <p:sp>
        <p:nvSpPr>
          <p:cNvPr id="4" name="AutoShape 4" descr="Avoidance Cliparts - Cliparts Zon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12697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Anxiety Disorder</a:t>
            </a:r>
          </a:p>
        </p:txBody>
      </p:sp>
      <p:sp>
        <p:nvSpPr>
          <p:cNvPr id="3" name="Rectangle 2"/>
          <p:cNvSpPr/>
          <p:nvPr/>
        </p:nvSpPr>
        <p:spPr>
          <a:xfrm>
            <a:off x="595141" y="1484130"/>
            <a:ext cx="10819448" cy="4216539"/>
          </a:xfrm>
          <a:prstGeom prst="rect">
            <a:avLst/>
          </a:prstGeom>
        </p:spPr>
        <p:txBody>
          <a:bodyPr wrap="square">
            <a:spAutoFit/>
          </a:bodyPr>
          <a:lstStyle/>
          <a:p>
            <a:pPr marL="457200" indent="-457200">
              <a:buFont typeface="Arial" panose="020B0604020202020204" pitchFamily="34" charset="0"/>
              <a:buChar char="•"/>
            </a:pPr>
            <a:r>
              <a:rPr lang="en-GB" sz="2400" dirty="0"/>
              <a:t>Anxiety disorder is different from normal anxiety because:</a:t>
            </a:r>
          </a:p>
          <a:p>
            <a:pPr marL="1371600" lvl="2" indent="-457200">
              <a:buFont typeface="Arial" panose="020B0604020202020204" pitchFamily="34" charset="0"/>
              <a:buChar char="•"/>
            </a:pPr>
            <a:r>
              <a:rPr lang="en-GB" sz="2400" dirty="0"/>
              <a:t>It is more severe</a:t>
            </a:r>
          </a:p>
          <a:p>
            <a:pPr marL="1371600" lvl="2" indent="-457200">
              <a:buFont typeface="Arial" panose="020B0604020202020204" pitchFamily="34" charset="0"/>
              <a:buChar char="•"/>
            </a:pPr>
            <a:r>
              <a:rPr lang="en-GB" sz="2400" dirty="0"/>
              <a:t>It is long-lasting</a:t>
            </a:r>
          </a:p>
          <a:p>
            <a:pPr marL="1371600" lvl="2" indent="-457200">
              <a:buFont typeface="Arial" panose="020B0604020202020204" pitchFamily="34" charset="0"/>
              <a:buChar char="•"/>
            </a:pPr>
            <a:r>
              <a:rPr lang="en-GB" sz="2400" dirty="0"/>
              <a:t>It interferes with the person’s work or relationships.</a:t>
            </a:r>
          </a:p>
          <a:p>
            <a:pPr marL="1371600" lvl="2" indent="-457200">
              <a:buFont typeface="Arial" panose="020B0604020202020204" pitchFamily="34" charset="0"/>
              <a:buChar char="•"/>
            </a:pPr>
            <a:endParaRPr lang="en-GB" sz="2400" dirty="0"/>
          </a:p>
          <a:p>
            <a:r>
              <a:rPr lang="en-GB" sz="2400" dirty="0"/>
              <a:t>Anxiety disorder can trigger frequent panic attacks, phobias, PTSD, OCD and depression. </a:t>
            </a:r>
          </a:p>
          <a:p>
            <a:endParaRPr lang="en-GB" sz="2400" dirty="0"/>
          </a:p>
          <a:p>
            <a:r>
              <a:rPr lang="en-GB" sz="2400" dirty="0"/>
              <a:t>Many people with AD do not realise that there is treatment available that can help them have a better</a:t>
            </a:r>
            <a:r>
              <a:rPr lang="en-GB" sz="2800" dirty="0"/>
              <a:t> </a:t>
            </a:r>
            <a:r>
              <a:rPr lang="en-GB" sz="2400" dirty="0"/>
              <a:t>life. Cognitive Behavioural Therapy can be very useful in helping to support someone with AD change their </a:t>
            </a:r>
            <a:r>
              <a:rPr lang="en-GB" sz="2400" dirty="0" err="1"/>
              <a:t>mindset</a:t>
            </a:r>
            <a:r>
              <a:rPr lang="en-GB" sz="2400" dirty="0"/>
              <a:t>…</a:t>
            </a:r>
          </a:p>
        </p:txBody>
      </p:sp>
    </p:spTree>
    <p:extLst>
      <p:ext uri="{BB962C8B-B14F-4D97-AF65-F5344CB8AC3E}">
        <p14:creationId xmlns:p14="http://schemas.microsoft.com/office/powerpoint/2010/main" val="211589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464348" y="380165"/>
            <a:ext cx="8878612" cy="6262526"/>
            <a:chOff x="-378587" y="-371073"/>
            <a:chExt cx="7930662" cy="8096324"/>
          </a:xfrm>
        </p:grpSpPr>
        <p:grpSp>
          <p:nvGrpSpPr>
            <p:cNvPr id="5" name="Group 4"/>
            <p:cNvGrpSpPr/>
            <p:nvPr/>
          </p:nvGrpSpPr>
          <p:grpSpPr>
            <a:xfrm>
              <a:off x="-378587" y="-371073"/>
              <a:ext cx="7930662" cy="8096324"/>
              <a:chOff x="-378587" y="-371073"/>
              <a:chExt cx="7930662" cy="8096324"/>
            </a:xfrm>
          </p:grpSpPr>
          <p:sp>
            <p:nvSpPr>
              <p:cNvPr id="11" name="Rectangle: Rounded Corners 1"/>
              <p:cNvSpPr/>
              <p:nvPr/>
            </p:nvSpPr>
            <p:spPr>
              <a:xfrm>
                <a:off x="1144627" y="-371073"/>
                <a:ext cx="4584813" cy="142139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40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Situation: Where were you? Who were you with? What happened to trigger the problem?</a:t>
                </a:r>
                <a:endParaRPr lang="en-GB" sz="1100">
                  <a:effectLst/>
                  <a:ea typeface="Calibri" panose="020F0502020204030204" pitchFamily="34" charset="0"/>
                  <a:cs typeface="Times New Roman" panose="02020603050405020304" pitchFamily="18" charset="0"/>
                </a:endParaRPr>
              </a:p>
            </p:txBody>
          </p:sp>
          <p:sp>
            <p:nvSpPr>
              <p:cNvPr id="12" name="Flowchart: Connector 11"/>
              <p:cNvSpPr/>
              <p:nvPr/>
            </p:nvSpPr>
            <p:spPr>
              <a:xfrm>
                <a:off x="2096243" y="1314224"/>
                <a:ext cx="2736166" cy="2173459"/>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Thoughts</a:t>
                </a:r>
                <a:endParaRPr lang="en-GB" sz="1100" dirty="0">
                  <a:solidFill>
                    <a:schemeClr val="tx1"/>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What thoughts went through your head?</a:t>
                </a:r>
                <a:r>
                  <a:rPr lang="en-GB" sz="14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 </a:t>
                </a:r>
                <a:endParaRPr lang="en-GB" sz="1100" dirty="0">
                  <a:solidFill>
                    <a:schemeClr val="tx1"/>
                  </a:solidFill>
                  <a:effectLst/>
                  <a:ea typeface="Calibri" panose="020F0502020204030204" pitchFamily="34" charset="0"/>
                  <a:cs typeface="Times New Roman" panose="02020603050405020304" pitchFamily="18" charset="0"/>
                </a:endParaRPr>
              </a:p>
            </p:txBody>
          </p:sp>
          <p:sp>
            <p:nvSpPr>
              <p:cNvPr id="13" name="Flowchart: Connector 12"/>
              <p:cNvSpPr/>
              <p:nvPr/>
            </p:nvSpPr>
            <p:spPr>
              <a:xfrm>
                <a:off x="4815909" y="3512744"/>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Emotions</a:t>
                </a:r>
                <a:endParaRPr lang="en-GB" sz="1100" dirty="0">
                  <a:solidFill>
                    <a:schemeClr val="tx1"/>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What were you feeling?</a:t>
                </a:r>
                <a:endParaRPr lang="en-GB" sz="1100" dirty="0">
                  <a:solidFill>
                    <a:schemeClr val="tx1"/>
                  </a:solidFill>
                  <a:effectLst/>
                  <a:ea typeface="Calibri" panose="020F0502020204030204" pitchFamily="34" charset="0"/>
                  <a:cs typeface="Times New Roman" panose="02020603050405020304" pitchFamily="18" charset="0"/>
                </a:endParaRPr>
              </a:p>
            </p:txBody>
          </p:sp>
          <p:sp>
            <p:nvSpPr>
              <p:cNvPr id="14" name="Flowchart: Connector 13"/>
              <p:cNvSpPr/>
              <p:nvPr/>
            </p:nvSpPr>
            <p:spPr>
              <a:xfrm>
                <a:off x="2138573" y="5551791"/>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Physical symptoms</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What happened in your body?</a:t>
                </a:r>
                <a:endParaRPr lang="en-GB" sz="1100" dirty="0">
                  <a:solidFill>
                    <a:schemeClr val="tx1"/>
                  </a:solidFill>
                  <a:effectLst/>
                  <a:ea typeface="Calibri" panose="020F0502020204030204" pitchFamily="34" charset="0"/>
                  <a:cs typeface="Times New Roman" panose="02020603050405020304" pitchFamily="18" charset="0"/>
                </a:endParaRPr>
              </a:p>
            </p:txBody>
          </p:sp>
          <p:sp>
            <p:nvSpPr>
              <p:cNvPr id="15" name="Flowchart: Connector 14"/>
              <p:cNvSpPr/>
              <p:nvPr/>
            </p:nvSpPr>
            <p:spPr>
              <a:xfrm>
                <a:off x="-378587" y="3512744"/>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Behaviours</a:t>
                </a:r>
              </a:p>
              <a:p>
                <a:pPr algn="ctr">
                  <a:lnSpc>
                    <a:spcPct val="107000"/>
                  </a:lnSpc>
                  <a:spcAft>
                    <a:spcPts val="800"/>
                  </a:spcAft>
                </a:pPr>
                <a:r>
                  <a:rPr lang="en-GB" sz="1400" dirty="0">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What did you do? </a:t>
                </a:r>
                <a:endParaRPr lang="en-GB" sz="1100" dirty="0">
                  <a:solidFill>
                    <a:schemeClr val="tx1"/>
                  </a:solidFill>
                  <a:effectLst/>
                  <a:ea typeface="Calibri" panose="020F0502020204030204" pitchFamily="34" charset="0"/>
                  <a:cs typeface="Times New Roman" panose="02020603050405020304" pitchFamily="18" charset="0"/>
                </a:endParaRPr>
              </a:p>
            </p:txBody>
          </p:sp>
        </p:grpSp>
        <p:grpSp>
          <p:nvGrpSpPr>
            <p:cNvPr id="6" name="Group 5"/>
            <p:cNvGrpSpPr/>
            <p:nvPr/>
          </p:nvGrpSpPr>
          <p:grpSpPr>
            <a:xfrm>
              <a:off x="1237584" y="2718403"/>
              <a:ext cx="4449184" cy="776821"/>
              <a:chOff x="288015" y="-65535"/>
              <a:chExt cx="4449184" cy="776821"/>
            </a:xfrm>
          </p:grpSpPr>
          <p:sp>
            <p:nvSpPr>
              <p:cNvPr id="7" name="Arrow: Up-Down 7"/>
              <p:cNvSpPr/>
              <p:nvPr/>
            </p:nvSpPr>
            <p:spPr>
              <a:xfrm rot="2823361">
                <a:off x="430607" y="-208127"/>
                <a:ext cx="741927" cy="102711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Arrow: Up-Down 9"/>
              <p:cNvSpPr/>
              <p:nvPr/>
            </p:nvSpPr>
            <p:spPr>
              <a:xfrm rot="7753810">
                <a:off x="3896478" y="-129436"/>
                <a:ext cx="696858" cy="984585"/>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sp>
        <p:nvSpPr>
          <p:cNvPr id="16" name="Arrow: Up-Down 7"/>
          <p:cNvSpPr/>
          <p:nvPr/>
        </p:nvSpPr>
        <p:spPr>
          <a:xfrm rot="2823361">
            <a:off x="7662468" y="4716403"/>
            <a:ext cx="573882" cy="114988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Arrow: Up-Down 9"/>
          <p:cNvSpPr/>
          <p:nvPr/>
        </p:nvSpPr>
        <p:spPr>
          <a:xfrm rot="7753810">
            <a:off x="3689313" y="4721149"/>
            <a:ext cx="539022" cy="110227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 name="Left-Right Arrow 1"/>
          <p:cNvSpPr/>
          <p:nvPr/>
        </p:nvSpPr>
        <p:spPr>
          <a:xfrm rot="5400000">
            <a:off x="4772012" y="3854042"/>
            <a:ext cx="2263283" cy="573204"/>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Left-Right Arrow 18"/>
          <p:cNvSpPr/>
          <p:nvPr/>
        </p:nvSpPr>
        <p:spPr>
          <a:xfrm rot="10800000">
            <a:off x="4174973" y="3825605"/>
            <a:ext cx="3457360" cy="636247"/>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236306" y="195499"/>
            <a:ext cx="2609636" cy="1077218"/>
          </a:xfrm>
          <a:prstGeom prst="rect">
            <a:avLst/>
          </a:prstGeom>
          <a:noFill/>
        </p:spPr>
        <p:txBody>
          <a:bodyPr wrap="square" rtlCol="0">
            <a:spAutoFit/>
          </a:bodyPr>
          <a:lstStyle/>
          <a:p>
            <a:pPr algn="ctr"/>
            <a:r>
              <a:rPr lang="en-GB" sz="3200" dirty="0"/>
              <a:t>A simple CBT model</a:t>
            </a:r>
          </a:p>
        </p:txBody>
      </p:sp>
    </p:spTree>
    <p:extLst>
      <p:ext uri="{BB962C8B-B14F-4D97-AF65-F5344CB8AC3E}">
        <p14:creationId xmlns:p14="http://schemas.microsoft.com/office/powerpoint/2010/main" val="420610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94976" y="265865"/>
            <a:ext cx="8878612" cy="6289264"/>
            <a:chOff x="-378587" y="-371073"/>
            <a:chExt cx="7930662" cy="8130891"/>
          </a:xfrm>
        </p:grpSpPr>
        <p:grpSp>
          <p:nvGrpSpPr>
            <p:cNvPr id="5" name="Group 4"/>
            <p:cNvGrpSpPr/>
            <p:nvPr/>
          </p:nvGrpSpPr>
          <p:grpSpPr>
            <a:xfrm>
              <a:off x="-378587" y="-371073"/>
              <a:ext cx="7930662" cy="8130891"/>
              <a:chOff x="-378587" y="-371073"/>
              <a:chExt cx="7930662" cy="8130891"/>
            </a:xfrm>
          </p:grpSpPr>
          <p:sp>
            <p:nvSpPr>
              <p:cNvPr id="11" name="Rectangle: Rounded Corners 1"/>
              <p:cNvSpPr/>
              <p:nvPr/>
            </p:nvSpPr>
            <p:spPr>
              <a:xfrm>
                <a:off x="1144627" y="-371073"/>
                <a:ext cx="4584813" cy="142139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400" b="1" dirty="0">
                    <a:solidFill>
                      <a:srgbClr val="000000"/>
                    </a:solidFill>
                    <a:latin typeface="Verdana" panose="020B0604030504040204" pitchFamily="34" charset="0"/>
                    <a:ea typeface="Calibri" panose="020F0502020204030204" pitchFamily="34" charset="0"/>
                    <a:cs typeface="Times New Roman" panose="02020603050405020304" pitchFamily="18" charset="0"/>
                  </a:rPr>
                  <a:t>Situation: </a:t>
                </a:r>
                <a:r>
                  <a:rPr lang="en-GB" sz="1400" dirty="0">
                    <a:solidFill>
                      <a:srgbClr val="000000"/>
                    </a:solidFill>
                    <a:latin typeface="Verdana" panose="020B0604030504040204" pitchFamily="34" charset="0"/>
                    <a:ea typeface="Calibri" panose="020F0502020204030204" pitchFamily="34" charset="0"/>
                    <a:cs typeface="Times New Roman" panose="02020603050405020304" pitchFamily="18" charset="0"/>
                  </a:rPr>
                  <a:t>At school, teacher asked me a question I did not know the answer to </a:t>
                </a:r>
                <a:endParaRPr lang="en-GB" sz="1100" dirty="0">
                  <a:ea typeface="Calibri" panose="020F0502020204030204" pitchFamily="34" charset="0"/>
                  <a:cs typeface="Times New Roman" panose="02020603050405020304" pitchFamily="18" charset="0"/>
                </a:endParaRPr>
              </a:p>
            </p:txBody>
          </p:sp>
          <p:sp>
            <p:nvSpPr>
              <p:cNvPr id="12" name="Flowchart: Connector 11"/>
              <p:cNvSpPr/>
              <p:nvPr/>
            </p:nvSpPr>
            <p:spPr>
              <a:xfrm>
                <a:off x="2079743" y="1299929"/>
                <a:ext cx="2736166" cy="2173459"/>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a:ea typeface="Calibri" panose="020F0502020204030204" pitchFamily="34" charset="0"/>
                    <a:cs typeface="Times New Roman"/>
                  </a:rPr>
                  <a:t>Thoughts</a:t>
                </a:r>
                <a:endParaRPr lang="en-GB" sz="1100" b="1" dirty="0">
                  <a:solidFill>
                    <a:schemeClr val="tx1"/>
                  </a:solidFill>
                  <a:latin typeface="Calibri" panose="020F0502020204030204"/>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chemeClr val="tx1"/>
                    </a:solidFill>
                    <a:latin typeface="Verdana"/>
                    <a:cs typeface="Times New Roman"/>
                  </a:rPr>
                  <a:t>I won't be able to get the answer right</a:t>
                </a:r>
                <a:endParaRPr lang="en-GB" sz="1400" dirty="0">
                  <a:solidFill>
                    <a:schemeClr val="tx1"/>
                  </a:solidFill>
                  <a:latin typeface="Calibri" panose="020F0502020204030204"/>
                  <a:cs typeface="Calibri" panose="020F0502020204030204"/>
                </a:endParaRPr>
              </a:p>
              <a:p>
                <a:pPr algn="ctr">
                  <a:lnSpc>
                    <a:spcPct val="107000"/>
                  </a:lnSpc>
                  <a:spcAft>
                    <a:spcPts val="800"/>
                  </a:spcAft>
                </a:pPr>
                <a:r>
                  <a:rPr lang="en-GB" sz="1400" dirty="0">
                    <a:solidFill>
                      <a:schemeClr val="tx1"/>
                    </a:solidFill>
                    <a:latin typeface="Verdana"/>
                    <a:ea typeface="Verdana"/>
                    <a:cs typeface="Times New Roman"/>
                  </a:rPr>
                  <a:t>I can't do it</a:t>
                </a:r>
              </a:p>
              <a:p>
                <a:pPr algn="ctr">
                  <a:lnSpc>
                    <a:spcPct val="107000"/>
                  </a:lnSpc>
                  <a:spcAft>
                    <a:spcPts val="800"/>
                  </a:spcAft>
                </a:pPr>
                <a:r>
                  <a:rPr lang="en-GB" sz="1400" dirty="0">
                    <a:solidFill>
                      <a:schemeClr val="tx1"/>
                    </a:solidFill>
                    <a:latin typeface="Verdana"/>
                    <a:ea typeface="Verdana"/>
                    <a:cs typeface="Times New Roman"/>
                  </a:rPr>
                  <a:t>Everyone will laugh at me</a:t>
                </a:r>
              </a:p>
            </p:txBody>
          </p:sp>
          <p:sp>
            <p:nvSpPr>
              <p:cNvPr id="13" name="Flowchart: Connector 12"/>
              <p:cNvSpPr/>
              <p:nvPr/>
            </p:nvSpPr>
            <p:spPr>
              <a:xfrm>
                <a:off x="4815909" y="3547310"/>
                <a:ext cx="2736166" cy="2173461"/>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Emotions</a:t>
                </a:r>
                <a:endParaRPr lang="en-GB" sz="1100" b="1" dirty="0">
                  <a:solidFill>
                    <a:schemeClr val="tx1"/>
                  </a:solidFill>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Nervous</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Embarrassed </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Worried</a:t>
                </a:r>
                <a:endParaRPr lang="en-GB" sz="1100" dirty="0">
                  <a:solidFill>
                    <a:schemeClr val="tx1"/>
                  </a:solidFill>
                  <a:ea typeface="Calibri" panose="020F0502020204030204" pitchFamily="34" charset="0"/>
                  <a:cs typeface="Times New Roman" panose="02020603050405020304" pitchFamily="18" charset="0"/>
                </a:endParaRPr>
              </a:p>
            </p:txBody>
          </p:sp>
          <p:sp>
            <p:nvSpPr>
              <p:cNvPr id="14" name="Flowchart: Connector 13"/>
              <p:cNvSpPr/>
              <p:nvPr/>
            </p:nvSpPr>
            <p:spPr>
              <a:xfrm>
                <a:off x="2138573" y="5586357"/>
                <a:ext cx="2736166" cy="2173461"/>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Physical symptoms</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Sweaty</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Shaky </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Feel sick</a:t>
                </a:r>
                <a:endParaRPr lang="en-GB" sz="1100" dirty="0">
                  <a:solidFill>
                    <a:schemeClr val="tx1"/>
                  </a:solidFill>
                  <a:ea typeface="Calibri" panose="020F0502020204030204" pitchFamily="34" charset="0"/>
                  <a:cs typeface="Times New Roman" panose="02020603050405020304" pitchFamily="18" charset="0"/>
                </a:endParaRPr>
              </a:p>
            </p:txBody>
          </p:sp>
          <p:sp>
            <p:nvSpPr>
              <p:cNvPr id="15" name="Flowchart: Connector 14"/>
              <p:cNvSpPr/>
              <p:nvPr/>
            </p:nvSpPr>
            <p:spPr>
              <a:xfrm>
                <a:off x="-378587" y="3547310"/>
                <a:ext cx="2736166" cy="2173461"/>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Behaviour</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Keep quiet</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Avoid that lesson</a:t>
                </a:r>
                <a:endParaRPr lang="en-GB" sz="1100" dirty="0">
                  <a:solidFill>
                    <a:schemeClr val="tx1"/>
                  </a:solidFill>
                  <a:ea typeface="Calibri" panose="020F0502020204030204" pitchFamily="34" charset="0"/>
                  <a:cs typeface="Times New Roman" panose="02020603050405020304" pitchFamily="18" charset="0"/>
                </a:endParaRPr>
              </a:p>
            </p:txBody>
          </p:sp>
        </p:grpSp>
        <p:grpSp>
          <p:nvGrpSpPr>
            <p:cNvPr id="6" name="Group 5"/>
            <p:cNvGrpSpPr/>
            <p:nvPr/>
          </p:nvGrpSpPr>
          <p:grpSpPr>
            <a:xfrm>
              <a:off x="1237584" y="2718403"/>
              <a:ext cx="4449184" cy="776821"/>
              <a:chOff x="288015" y="-65535"/>
              <a:chExt cx="4449184" cy="776821"/>
            </a:xfrm>
          </p:grpSpPr>
          <p:sp>
            <p:nvSpPr>
              <p:cNvPr id="7" name="Arrow: Up-Down 7"/>
              <p:cNvSpPr/>
              <p:nvPr/>
            </p:nvSpPr>
            <p:spPr>
              <a:xfrm rot="2823361">
                <a:off x="430607" y="-208127"/>
                <a:ext cx="741927" cy="102711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Arrow: Up-Down 9"/>
              <p:cNvSpPr/>
              <p:nvPr/>
            </p:nvSpPr>
            <p:spPr>
              <a:xfrm rot="7753810">
                <a:off x="3896478" y="-129436"/>
                <a:ext cx="696858" cy="984585"/>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sp>
        <p:nvSpPr>
          <p:cNvPr id="16" name="Arrow: Up-Down 7"/>
          <p:cNvSpPr/>
          <p:nvPr/>
        </p:nvSpPr>
        <p:spPr>
          <a:xfrm rot="2823361">
            <a:off x="7662468" y="4716403"/>
            <a:ext cx="573882" cy="114988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Arrow: Up-Down 9"/>
          <p:cNvSpPr/>
          <p:nvPr/>
        </p:nvSpPr>
        <p:spPr>
          <a:xfrm rot="7753810">
            <a:off x="3689313" y="4721149"/>
            <a:ext cx="539022" cy="110227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Left-Right Arrow 17"/>
          <p:cNvSpPr/>
          <p:nvPr/>
        </p:nvSpPr>
        <p:spPr>
          <a:xfrm rot="5400000">
            <a:off x="4968138" y="3850730"/>
            <a:ext cx="1952962" cy="573204"/>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Left-Right Arrow 18"/>
          <p:cNvSpPr/>
          <p:nvPr/>
        </p:nvSpPr>
        <p:spPr>
          <a:xfrm rot="10800000">
            <a:off x="4215940" y="3780557"/>
            <a:ext cx="3457360" cy="636247"/>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236306" y="195499"/>
            <a:ext cx="2609636" cy="1077218"/>
          </a:xfrm>
          <a:prstGeom prst="rect">
            <a:avLst/>
          </a:prstGeom>
          <a:noFill/>
        </p:spPr>
        <p:txBody>
          <a:bodyPr wrap="square" rtlCol="0">
            <a:spAutoFit/>
          </a:bodyPr>
          <a:lstStyle/>
          <a:p>
            <a:pPr algn="ctr"/>
            <a:r>
              <a:rPr lang="en-GB" sz="3200" dirty="0"/>
              <a:t>A simple CBT model</a:t>
            </a:r>
          </a:p>
        </p:txBody>
      </p:sp>
    </p:spTree>
    <p:extLst>
      <p:ext uri="{BB962C8B-B14F-4D97-AF65-F5344CB8AC3E}">
        <p14:creationId xmlns:p14="http://schemas.microsoft.com/office/powerpoint/2010/main" val="1753964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94976" y="265865"/>
            <a:ext cx="8878612" cy="6262526"/>
            <a:chOff x="-378587" y="-371073"/>
            <a:chExt cx="7930662" cy="8096324"/>
          </a:xfrm>
        </p:grpSpPr>
        <p:grpSp>
          <p:nvGrpSpPr>
            <p:cNvPr id="5" name="Group 4"/>
            <p:cNvGrpSpPr/>
            <p:nvPr/>
          </p:nvGrpSpPr>
          <p:grpSpPr>
            <a:xfrm>
              <a:off x="-378587" y="-371073"/>
              <a:ext cx="7930662" cy="8096324"/>
              <a:chOff x="-378587" y="-371073"/>
              <a:chExt cx="7930662" cy="8096324"/>
            </a:xfrm>
          </p:grpSpPr>
          <p:sp>
            <p:nvSpPr>
              <p:cNvPr id="11" name="Rectangle: Rounded Corners 1"/>
              <p:cNvSpPr/>
              <p:nvPr/>
            </p:nvSpPr>
            <p:spPr>
              <a:xfrm>
                <a:off x="1144627" y="-371073"/>
                <a:ext cx="4584813" cy="142139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400" b="1" dirty="0">
                    <a:solidFill>
                      <a:srgbClr val="000000"/>
                    </a:solidFill>
                    <a:latin typeface="Verdana" panose="020B0604030504040204" pitchFamily="34" charset="0"/>
                    <a:ea typeface="Calibri" panose="020F0502020204030204" pitchFamily="34" charset="0"/>
                    <a:cs typeface="Times New Roman" panose="02020603050405020304" pitchFamily="18" charset="0"/>
                  </a:rPr>
                  <a:t>Situation: </a:t>
                </a:r>
                <a:r>
                  <a:rPr lang="en-GB" sz="1400" dirty="0">
                    <a:solidFill>
                      <a:srgbClr val="000000"/>
                    </a:solidFill>
                    <a:latin typeface="Verdana" panose="020B0604030504040204" pitchFamily="34" charset="0"/>
                    <a:ea typeface="Calibri" panose="020F0502020204030204" pitchFamily="34" charset="0"/>
                    <a:cs typeface="Times New Roman" panose="02020603050405020304" pitchFamily="18" charset="0"/>
                  </a:rPr>
                  <a:t>At school, teacher asked me a question I did not know the answer to </a:t>
                </a:r>
                <a:endParaRPr lang="en-GB" sz="1100" dirty="0">
                  <a:ea typeface="Calibri" panose="020F0502020204030204" pitchFamily="34" charset="0"/>
                  <a:cs typeface="Times New Roman" panose="02020603050405020304" pitchFamily="18" charset="0"/>
                </a:endParaRPr>
              </a:p>
            </p:txBody>
          </p:sp>
          <p:sp>
            <p:nvSpPr>
              <p:cNvPr id="12" name="Flowchart: Connector 11"/>
              <p:cNvSpPr/>
              <p:nvPr/>
            </p:nvSpPr>
            <p:spPr>
              <a:xfrm>
                <a:off x="2096243" y="1314224"/>
                <a:ext cx="2736166" cy="2173459"/>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a:ea typeface="Calibri" panose="020F0502020204030204" pitchFamily="34" charset="0"/>
                    <a:cs typeface="Times New Roman"/>
                  </a:rPr>
                  <a:t>Thoughts</a:t>
                </a:r>
                <a:endParaRPr lang="en-GB" sz="1100" b="1" dirty="0">
                  <a:solidFill>
                    <a:schemeClr val="tx1"/>
                  </a:solidFill>
                  <a:latin typeface="Calibri" panose="020F0502020204030204"/>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chemeClr val="tx1"/>
                    </a:solidFill>
                    <a:latin typeface="Verdana"/>
                    <a:cs typeface="Times New Roman"/>
                  </a:rPr>
                  <a:t>I won't be able to get the answer right</a:t>
                </a:r>
                <a:endParaRPr lang="en-GB" sz="1400" dirty="0">
                  <a:solidFill>
                    <a:schemeClr val="tx1"/>
                  </a:solidFill>
                  <a:latin typeface="Calibri" panose="020F0502020204030204"/>
                  <a:cs typeface="Calibri" panose="020F0502020204030204"/>
                </a:endParaRPr>
              </a:p>
              <a:p>
                <a:pPr algn="ctr">
                  <a:lnSpc>
                    <a:spcPct val="107000"/>
                  </a:lnSpc>
                  <a:spcAft>
                    <a:spcPts val="800"/>
                  </a:spcAft>
                </a:pPr>
                <a:r>
                  <a:rPr lang="en-GB" sz="1400" dirty="0">
                    <a:solidFill>
                      <a:schemeClr val="tx1"/>
                    </a:solidFill>
                    <a:latin typeface="Verdana"/>
                    <a:ea typeface="Verdana"/>
                    <a:cs typeface="Times New Roman"/>
                  </a:rPr>
                  <a:t>I can't do it</a:t>
                </a:r>
              </a:p>
              <a:p>
                <a:pPr algn="ctr">
                  <a:lnSpc>
                    <a:spcPct val="107000"/>
                  </a:lnSpc>
                  <a:spcAft>
                    <a:spcPts val="800"/>
                  </a:spcAft>
                </a:pPr>
                <a:r>
                  <a:rPr lang="en-GB" sz="1400" dirty="0">
                    <a:solidFill>
                      <a:schemeClr val="tx1"/>
                    </a:solidFill>
                    <a:latin typeface="Verdana"/>
                    <a:ea typeface="Verdana"/>
                    <a:cs typeface="Times New Roman"/>
                  </a:rPr>
                  <a:t>Everyone will laugh at me</a:t>
                </a:r>
              </a:p>
            </p:txBody>
          </p:sp>
          <p:sp>
            <p:nvSpPr>
              <p:cNvPr id="13" name="Flowchart: Connector 12"/>
              <p:cNvSpPr/>
              <p:nvPr/>
            </p:nvSpPr>
            <p:spPr>
              <a:xfrm>
                <a:off x="4815909" y="3512744"/>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Emotions</a:t>
                </a:r>
                <a:endParaRPr lang="en-GB" sz="1100" b="1" dirty="0">
                  <a:solidFill>
                    <a:schemeClr val="tx1"/>
                  </a:solidFill>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Nervous</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Embarrassed </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Worried</a:t>
                </a:r>
                <a:endParaRPr lang="en-GB" sz="1100" dirty="0">
                  <a:solidFill>
                    <a:schemeClr val="tx1"/>
                  </a:solidFill>
                  <a:ea typeface="Calibri" panose="020F0502020204030204" pitchFamily="34" charset="0"/>
                  <a:cs typeface="Times New Roman" panose="02020603050405020304" pitchFamily="18" charset="0"/>
                </a:endParaRPr>
              </a:p>
            </p:txBody>
          </p:sp>
          <p:sp>
            <p:nvSpPr>
              <p:cNvPr id="14" name="Flowchart: Connector 13"/>
              <p:cNvSpPr/>
              <p:nvPr/>
            </p:nvSpPr>
            <p:spPr>
              <a:xfrm>
                <a:off x="2138573" y="5551791"/>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Physical symptoms</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Sweaty</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Shaky </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Feel sick</a:t>
                </a:r>
                <a:endParaRPr lang="en-GB" sz="1100" dirty="0">
                  <a:solidFill>
                    <a:schemeClr val="tx1"/>
                  </a:solidFill>
                  <a:ea typeface="Calibri" panose="020F0502020204030204" pitchFamily="34" charset="0"/>
                  <a:cs typeface="Times New Roman" panose="02020603050405020304" pitchFamily="18" charset="0"/>
                </a:endParaRPr>
              </a:p>
            </p:txBody>
          </p:sp>
          <p:sp>
            <p:nvSpPr>
              <p:cNvPr id="15" name="Flowchart: Connector 14"/>
              <p:cNvSpPr/>
              <p:nvPr/>
            </p:nvSpPr>
            <p:spPr>
              <a:xfrm>
                <a:off x="-378587" y="3512744"/>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Behaviour</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Keep quiet</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Avoid that lesson</a:t>
                </a:r>
                <a:endParaRPr lang="en-GB" sz="1100" dirty="0">
                  <a:solidFill>
                    <a:schemeClr val="tx1"/>
                  </a:solidFill>
                  <a:ea typeface="Calibri" panose="020F0502020204030204" pitchFamily="34" charset="0"/>
                  <a:cs typeface="Times New Roman" panose="02020603050405020304" pitchFamily="18" charset="0"/>
                </a:endParaRPr>
              </a:p>
            </p:txBody>
          </p:sp>
        </p:grpSp>
        <p:grpSp>
          <p:nvGrpSpPr>
            <p:cNvPr id="6" name="Group 5"/>
            <p:cNvGrpSpPr/>
            <p:nvPr/>
          </p:nvGrpSpPr>
          <p:grpSpPr>
            <a:xfrm>
              <a:off x="1237584" y="2718403"/>
              <a:ext cx="4449184" cy="776821"/>
              <a:chOff x="288015" y="-65535"/>
              <a:chExt cx="4449184" cy="776821"/>
            </a:xfrm>
          </p:grpSpPr>
          <p:sp>
            <p:nvSpPr>
              <p:cNvPr id="7" name="Arrow: Up-Down 7"/>
              <p:cNvSpPr/>
              <p:nvPr/>
            </p:nvSpPr>
            <p:spPr>
              <a:xfrm rot="2823361">
                <a:off x="430607" y="-208127"/>
                <a:ext cx="741927" cy="102711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Arrow: Up-Down 9"/>
              <p:cNvSpPr/>
              <p:nvPr/>
            </p:nvSpPr>
            <p:spPr>
              <a:xfrm rot="7753810">
                <a:off x="3896478" y="-129436"/>
                <a:ext cx="696858" cy="984585"/>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sp>
        <p:nvSpPr>
          <p:cNvPr id="16" name="Arrow: Up-Down 7"/>
          <p:cNvSpPr/>
          <p:nvPr/>
        </p:nvSpPr>
        <p:spPr>
          <a:xfrm rot="2823361">
            <a:off x="7662468" y="4716403"/>
            <a:ext cx="573882" cy="114988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Arrow: Up-Down 9"/>
          <p:cNvSpPr/>
          <p:nvPr/>
        </p:nvSpPr>
        <p:spPr>
          <a:xfrm rot="7753810">
            <a:off x="3689313" y="4721149"/>
            <a:ext cx="539022" cy="110227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Oval 17"/>
          <p:cNvSpPr/>
          <p:nvPr/>
        </p:nvSpPr>
        <p:spPr>
          <a:xfrm>
            <a:off x="4209698" y="1287902"/>
            <a:ext cx="3413051" cy="2445489"/>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1357017" y="2998390"/>
            <a:ext cx="3413051" cy="2445489"/>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ed Rectangle 19"/>
          <p:cNvSpPr/>
          <p:nvPr/>
        </p:nvSpPr>
        <p:spPr>
          <a:xfrm>
            <a:off x="9015727" y="270358"/>
            <a:ext cx="2915722" cy="276350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CBT model tells us that in order to break this cycle of anxiety, we need to change our behaviour and/or challenge our thoughts</a:t>
            </a:r>
          </a:p>
        </p:txBody>
      </p:sp>
      <p:sp>
        <p:nvSpPr>
          <p:cNvPr id="21" name="Left-Right Arrow 20"/>
          <p:cNvSpPr/>
          <p:nvPr/>
        </p:nvSpPr>
        <p:spPr>
          <a:xfrm rot="5400000">
            <a:off x="5170763" y="3808155"/>
            <a:ext cx="1700563" cy="585497"/>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Left-Right Arrow 21"/>
          <p:cNvSpPr/>
          <p:nvPr/>
        </p:nvSpPr>
        <p:spPr>
          <a:xfrm rot="10800000">
            <a:off x="4299777" y="3757035"/>
            <a:ext cx="3457360" cy="636247"/>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236306" y="195499"/>
            <a:ext cx="2609636" cy="1077218"/>
          </a:xfrm>
          <a:prstGeom prst="rect">
            <a:avLst/>
          </a:prstGeom>
          <a:noFill/>
        </p:spPr>
        <p:txBody>
          <a:bodyPr wrap="square" rtlCol="0">
            <a:spAutoFit/>
          </a:bodyPr>
          <a:lstStyle/>
          <a:p>
            <a:pPr algn="ctr"/>
            <a:r>
              <a:rPr lang="en-GB" sz="3200" dirty="0"/>
              <a:t>A simple CBT model</a:t>
            </a:r>
          </a:p>
        </p:txBody>
      </p:sp>
    </p:spTree>
    <p:extLst>
      <p:ext uri="{BB962C8B-B14F-4D97-AF65-F5344CB8AC3E}">
        <p14:creationId xmlns:p14="http://schemas.microsoft.com/office/powerpoint/2010/main" val="606060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94976" y="265865"/>
            <a:ext cx="8878612" cy="6262526"/>
            <a:chOff x="-378587" y="-371073"/>
            <a:chExt cx="7930662" cy="8096324"/>
          </a:xfrm>
        </p:grpSpPr>
        <p:grpSp>
          <p:nvGrpSpPr>
            <p:cNvPr id="5" name="Group 4"/>
            <p:cNvGrpSpPr/>
            <p:nvPr/>
          </p:nvGrpSpPr>
          <p:grpSpPr>
            <a:xfrm>
              <a:off x="-378587" y="-371073"/>
              <a:ext cx="7930662" cy="8096324"/>
              <a:chOff x="-378587" y="-371073"/>
              <a:chExt cx="7930662" cy="8096324"/>
            </a:xfrm>
          </p:grpSpPr>
          <p:sp>
            <p:nvSpPr>
              <p:cNvPr id="11" name="Rectangle: Rounded Corners 1"/>
              <p:cNvSpPr/>
              <p:nvPr/>
            </p:nvSpPr>
            <p:spPr>
              <a:xfrm>
                <a:off x="1144627" y="-371073"/>
                <a:ext cx="4584813" cy="142139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400" b="1" dirty="0">
                    <a:solidFill>
                      <a:srgbClr val="000000"/>
                    </a:solidFill>
                    <a:latin typeface="Verdana" panose="020B0604030504040204" pitchFamily="34" charset="0"/>
                    <a:ea typeface="Calibri" panose="020F0502020204030204" pitchFamily="34" charset="0"/>
                    <a:cs typeface="Times New Roman" panose="02020603050405020304" pitchFamily="18" charset="0"/>
                  </a:rPr>
                  <a:t>Situation: </a:t>
                </a:r>
                <a:r>
                  <a:rPr lang="en-GB" sz="1400" dirty="0">
                    <a:solidFill>
                      <a:srgbClr val="000000"/>
                    </a:solidFill>
                    <a:latin typeface="Verdana" panose="020B0604030504040204" pitchFamily="34" charset="0"/>
                    <a:ea typeface="Calibri" panose="020F0502020204030204" pitchFamily="34" charset="0"/>
                    <a:cs typeface="Times New Roman" panose="02020603050405020304" pitchFamily="18" charset="0"/>
                  </a:rPr>
                  <a:t>At school, teacher asked me a question I did not know the answer to </a:t>
                </a:r>
                <a:endParaRPr lang="en-GB" sz="1100" dirty="0">
                  <a:ea typeface="Calibri" panose="020F0502020204030204" pitchFamily="34" charset="0"/>
                  <a:cs typeface="Times New Roman" panose="02020603050405020304" pitchFamily="18" charset="0"/>
                </a:endParaRPr>
              </a:p>
            </p:txBody>
          </p:sp>
          <p:sp>
            <p:nvSpPr>
              <p:cNvPr id="12" name="Flowchart: Connector 11"/>
              <p:cNvSpPr/>
              <p:nvPr/>
            </p:nvSpPr>
            <p:spPr>
              <a:xfrm>
                <a:off x="2119464" y="1262292"/>
                <a:ext cx="2818202" cy="2173461"/>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a:ea typeface="Calibri" panose="020F0502020204030204" pitchFamily="34" charset="0"/>
                    <a:cs typeface="Times New Roman"/>
                  </a:rPr>
                  <a:t>Thoughts</a:t>
                </a:r>
                <a:endParaRPr lang="en-GB" sz="1100" b="1" dirty="0">
                  <a:solidFill>
                    <a:schemeClr val="tx1"/>
                  </a:solidFill>
                  <a:latin typeface="Calibri" panose="020F0502020204030204"/>
                  <a:ea typeface="Calibri" panose="020F0502020204030204" pitchFamily="34" charset="0"/>
                  <a:cs typeface="Times New Roman" panose="02020603050405020304" pitchFamily="18" charset="0"/>
                </a:endParaRPr>
              </a:p>
              <a:p>
                <a:pPr algn="ctr">
                  <a:lnSpc>
                    <a:spcPct val="107000"/>
                  </a:lnSpc>
                  <a:spcAft>
                    <a:spcPts val="800"/>
                  </a:spcAft>
                </a:pPr>
                <a:r>
                  <a:rPr lang="en-GB" sz="1200" dirty="0">
                    <a:solidFill>
                      <a:schemeClr val="tx1"/>
                    </a:solidFill>
                    <a:latin typeface="Verdana"/>
                    <a:cs typeface="Times New Roman"/>
                  </a:rPr>
                  <a:t>I might get the answer right</a:t>
                </a:r>
                <a:endParaRPr lang="en-GB" sz="1200" dirty="0">
                  <a:solidFill>
                    <a:schemeClr val="tx1"/>
                  </a:solidFill>
                  <a:latin typeface="Calibri" panose="020F0502020204030204"/>
                  <a:cs typeface="Calibri" panose="020F0502020204030204"/>
                </a:endParaRPr>
              </a:p>
              <a:p>
                <a:pPr algn="ctr">
                  <a:lnSpc>
                    <a:spcPct val="107000"/>
                  </a:lnSpc>
                  <a:spcAft>
                    <a:spcPts val="800"/>
                  </a:spcAft>
                </a:pPr>
                <a:r>
                  <a:rPr lang="en-GB" sz="1200" dirty="0">
                    <a:solidFill>
                      <a:schemeClr val="tx1"/>
                    </a:solidFill>
                    <a:latin typeface="Verdana"/>
                    <a:ea typeface="Verdana"/>
                    <a:cs typeface="Times New Roman"/>
                  </a:rPr>
                  <a:t>I </a:t>
                </a:r>
                <a:r>
                  <a:rPr lang="en-GB" sz="1200" u="sng" dirty="0">
                    <a:solidFill>
                      <a:schemeClr val="tx1"/>
                    </a:solidFill>
                    <a:latin typeface="Verdana"/>
                    <a:ea typeface="Verdana"/>
                    <a:cs typeface="Times New Roman"/>
                  </a:rPr>
                  <a:t>can</a:t>
                </a:r>
                <a:r>
                  <a:rPr lang="en-GB" sz="1200" dirty="0">
                    <a:solidFill>
                      <a:schemeClr val="tx1"/>
                    </a:solidFill>
                    <a:latin typeface="Verdana"/>
                    <a:ea typeface="Verdana"/>
                    <a:cs typeface="Times New Roman"/>
                  </a:rPr>
                  <a:t> do it</a:t>
                </a:r>
              </a:p>
              <a:p>
                <a:pPr algn="ctr">
                  <a:lnSpc>
                    <a:spcPct val="107000"/>
                  </a:lnSpc>
                  <a:spcAft>
                    <a:spcPts val="800"/>
                  </a:spcAft>
                </a:pPr>
                <a:r>
                  <a:rPr lang="en-GB" sz="1200" dirty="0">
                    <a:solidFill>
                      <a:schemeClr val="tx1"/>
                    </a:solidFill>
                    <a:latin typeface="Verdana"/>
                    <a:ea typeface="Verdana"/>
                    <a:cs typeface="Times New Roman"/>
                  </a:rPr>
                  <a:t>My friends are supportive and won’t laugh at me</a:t>
                </a:r>
              </a:p>
            </p:txBody>
          </p:sp>
          <p:sp>
            <p:nvSpPr>
              <p:cNvPr id="13" name="Flowchart: Connector 12"/>
              <p:cNvSpPr/>
              <p:nvPr/>
            </p:nvSpPr>
            <p:spPr>
              <a:xfrm>
                <a:off x="4815909" y="3512744"/>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Emotions</a:t>
                </a:r>
                <a:endParaRPr lang="en-GB" sz="1100" b="1" dirty="0">
                  <a:solidFill>
                    <a:schemeClr val="tx1"/>
                  </a:solidFill>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Nervous</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Embarrassed </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Worried</a:t>
                </a:r>
                <a:endParaRPr lang="en-GB" sz="1100" dirty="0">
                  <a:solidFill>
                    <a:schemeClr val="tx1"/>
                  </a:solidFill>
                  <a:ea typeface="Calibri" panose="020F0502020204030204" pitchFamily="34" charset="0"/>
                  <a:cs typeface="Times New Roman" panose="02020603050405020304" pitchFamily="18" charset="0"/>
                </a:endParaRPr>
              </a:p>
            </p:txBody>
          </p:sp>
          <p:sp>
            <p:nvSpPr>
              <p:cNvPr id="14" name="Flowchart: Connector 13"/>
              <p:cNvSpPr/>
              <p:nvPr/>
            </p:nvSpPr>
            <p:spPr>
              <a:xfrm>
                <a:off x="2138573" y="5551791"/>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Physical symptoms</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Sweaty</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Shaky </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Feel sick</a:t>
                </a:r>
                <a:endParaRPr lang="en-GB" sz="1100" dirty="0">
                  <a:solidFill>
                    <a:schemeClr val="tx1"/>
                  </a:solidFill>
                  <a:ea typeface="Calibri" panose="020F0502020204030204" pitchFamily="34" charset="0"/>
                  <a:cs typeface="Times New Roman" panose="02020603050405020304" pitchFamily="18" charset="0"/>
                </a:endParaRPr>
              </a:p>
            </p:txBody>
          </p:sp>
          <p:sp>
            <p:nvSpPr>
              <p:cNvPr id="15" name="Flowchart: Connector 14"/>
              <p:cNvSpPr/>
              <p:nvPr/>
            </p:nvSpPr>
            <p:spPr>
              <a:xfrm>
                <a:off x="-378587" y="3512744"/>
                <a:ext cx="2736166" cy="2173460"/>
              </a:xfrm>
              <a:prstGeom prst="flowChart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b="1" dirty="0">
                    <a:solidFill>
                      <a:schemeClr val="tx1"/>
                    </a:solidFill>
                    <a:latin typeface="Verdana" panose="020B0604030504040204" pitchFamily="34" charset="0"/>
                    <a:ea typeface="Calibri" panose="020F0502020204030204" pitchFamily="34" charset="0"/>
                    <a:cs typeface="Times New Roman" panose="02020603050405020304" pitchFamily="18" charset="0"/>
                  </a:rPr>
                  <a:t>Behaviour</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Speak up</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Join in with the lesson</a:t>
                </a:r>
              </a:p>
              <a:p>
                <a:pPr algn="ctr">
                  <a:lnSpc>
                    <a:spcPct val="107000"/>
                  </a:lnSpc>
                  <a:spcAft>
                    <a:spcPts val="800"/>
                  </a:spcAft>
                </a:pPr>
                <a:r>
                  <a:rPr lang="en-GB" sz="1400" dirty="0">
                    <a:solidFill>
                      <a:schemeClr val="tx1"/>
                    </a:solidFill>
                    <a:latin typeface="Verdana" panose="020B0604030504040204" pitchFamily="34" charset="0"/>
                    <a:ea typeface="Calibri" panose="020F0502020204030204" pitchFamily="34" charset="0"/>
                    <a:cs typeface="Times New Roman" panose="02020603050405020304" pitchFamily="18" charset="0"/>
                  </a:rPr>
                  <a:t>Give it a try</a:t>
                </a:r>
                <a:endParaRPr lang="en-GB" sz="1100" dirty="0">
                  <a:solidFill>
                    <a:schemeClr val="tx1"/>
                  </a:solidFill>
                  <a:ea typeface="Calibri" panose="020F0502020204030204" pitchFamily="34" charset="0"/>
                  <a:cs typeface="Times New Roman" panose="02020603050405020304" pitchFamily="18" charset="0"/>
                </a:endParaRPr>
              </a:p>
            </p:txBody>
          </p:sp>
        </p:grpSp>
        <p:grpSp>
          <p:nvGrpSpPr>
            <p:cNvPr id="6" name="Group 5"/>
            <p:cNvGrpSpPr/>
            <p:nvPr/>
          </p:nvGrpSpPr>
          <p:grpSpPr>
            <a:xfrm>
              <a:off x="1237584" y="2718403"/>
              <a:ext cx="4449184" cy="776821"/>
              <a:chOff x="288015" y="-65535"/>
              <a:chExt cx="4449184" cy="776821"/>
            </a:xfrm>
          </p:grpSpPr>
          <p:sp>
            <p:nvSpPr>
              <p:cNvPr id="7" name="Arrow: Up-Down 7"/>
              <p:cNvSpPr/>
              <p:nvPr/>
            </p:nvSpPr>
            <p:spPr>
              <a:xfrm rot="2823361">
                <a:off x="430607" y="-208127"/>
                <a:ext cx="741927" cy="102711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Arrow: Up-Down 9"/>
              <p:cNvSpPr/>
              <p:nvPr/>
            </p:nvSpPr>
            <p:spPr>
              <a:xfrm rot="7753810">
                <a:off x="3896478" y="-129436"/>
                <a:ext cx="696858" cy="984585"/>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grpSp>
      <p:sp>
        <p:nvSpPr>
          <p:cNvPr id="16" name="Arrow: Up-Down 7"/>
          <p:cNvSpPr/>
          <p:nvPr/>
        </p:nvSpPr>
        <p:spPr>
          <a:xfrm rot="2823361">
            <a:off x="7662468" y="4716403"/>
            <a:ext cx="573882" cy="114988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7" name="Arrow: Up-Down 9"/>
          <p:cNvSpPr/>
          <p:nvPr/>
        </p:nvSpPr>
        <p:spPr>
          <a:xfrm rot="7753810">
            <a:off x="3689313" y="4721149"/>
            <a:ext cx="539022" cy="1102272"/>
          </a:xfrm>
          <a:prstGeom prst="up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8" name="Oval 17"/>
          <p:cNvSpPr/>
          <p:nvPr/>
        </p:nvSpPr>
        <p:spPr>
          <a:xfrm>
            <a:off x="4209698" y="1287902"/>
            <a:ext cx="3413051" cy="2445489"/>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1357017" y="2998390"/>
            <a:ext cx="3413051" cy="2445489"/>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ed Rectangle 19"/>
          <p:cNvSpPr/>
          <p:nvPr/>
        </p:nvSpPr>
        <p:spPr>
          <a:xfrm>
            <a:off x="9015727" y="270358"/>
            <a:ext cx="2915722" cy="276350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CBT model tells us that in order to break this cycle of anxiety, we need to change our behaviour and/or challenge our thoughts</a:t>
            </a:r>
          </a:p>
        </p:txBody>
      </p:sp>
      <p:sp>
        <p:nvSpPr>
          <p:cNvPr id="21" name="Left-Right Arrow 20"/>
          <p:cNvSpPr/>
          <p:nvPr/>
        </p:nvSpPr>
        <p:spPr>
          <a:xfrm rot="5400000">
            <a:off x="5170763" y="3808155"/>
            <a:ext cx="1700563" cy="585497"/>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Left-Right Arrow 21"/>
          <p:cNvSpPr/>
          <p:nvPr/>
        </p:nvSpPr>
        <p:spPr>
          <a:xfrm rot="10800000">
            <a:off x="4299777" y="3757035"/>
            <a:ext cx="3457360" cy="636247"/>
          </a:xfrm>
          <a:prstGeom prst="leftRightArrow">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236306" y="195499"/>
            <a:ext cx="2609636" cy="1077218"/>
          </a:xfrm>
          <a:prstGeom prst="rect">
            <a:avLst/>
          </a:prstGeom>
          <a:noFill/>
        </p:spPr>
        <p:txBody>
          <a:bodyPr wrap="square" rtlCol="0">
            <a:spAutoFit/>
          </a:bodyPr>
          <a:lstStyle/>
          <a:p>
            <a:pPr algn="ctr"/>
            <a:r>
              <a:rPr lang="en-GB" sz="3200" dirty="0"/>
              <a:t>A simple CBT model</a:t>
            </a:r>
          </a:p>
        </p:txBody>
      </p:sp>
    </p:spTree>
    <p:extLst>
      <p:ext uri="{BB962C8B-B14F-4D97-AF65-F5344CB8AC3E}">
        <p14:creationId xmlns:p14="http://schemas.microsoft.com/office/powerpoint/2010/main" val="274867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709" y="0"/>
            <a:ext cx="10396032" cy="1507067"/>
          </a:xfrm>
        </p:spPr>
        <p:txBody>
          <a:bodyPr/>
          <a:lstStyle/>
          <a:p>
            <a:r>
              <a:rPr lang="en-GB" dirty="0"/>
              <a:t>Thinking differently, doing differently</a:t>
            </a:r>
          </a:p>
        </p:txBody>
      </p:sp>
      <p:pic>
        <p:nvPicPr>
          <p:cNvPr id="4" name="Picture 3"/>
          <p:cNvPicPr>
            <a:picLocks noChangeAspect="1"/>
          </p:cNvPicPr>
          <p:nvPr/>
        </p:nvPicPr>
        <p:blipFill rotWithShape="1">
          <a:blip r:embed="rId3"/>
          <a:srcRect l="26814" t="51108" r="46512" b="33292"/>
          <a:stretch/>
        </p:blipFill>
        <p:spPr>
          <a:xfrm>
            <a:off x="313625" y="1273487"/>
            <a:ext cx="8058650" cy="2650900"/>
          </a:xfrm>
          <a:prstGeom prst="rect">
            <a:avLst/>
          </a:prstGeom>
        </p:spPr>
      </p:pic>
      <p:pic>
        <p:nvPicPr>
          <p:cNvPr id="5" name="Picture 4"/>
          <p:cNvPicPr>
            <a:picLocks noChangeAspect="1"/>
          </p:cNvPicPr>
          <p:nvPr/>
        </p:nvPicPr>
        <p:blipFill rotWithShape="1">
          <a:blip r:embed="rId3"/>
          <a:srcRect l="25952" t="65743" r="46831" b="17639"/>
          <a:stretch/>
        </p:blipFill>
        <p:spPr>
          <a:xfrm>
            <a:off x="4227871" y="3924387"/>
            <a:ext cx="7587869" cy="2606023"/>
          </a:xfrm>
          <a:prstGeom prst="rect">
            <a:avLst/>
          </a:prstGeom>
        </p:spPr>
      </p:pic>
      <p:sp>
        <p:nvSpPr>
          <p:cNvPr id="3" name="Rectangle 2"/>
          <p:cNvSpPr/>
          <p:nvPr/>
        </p:nvSpPr>
        <p:spPr>
          <a:xfrm>
            <a:off x="0" y="6552848"/>
            <a:ext cx="3898824" cy="307777"/>
          </a:xfrm>
          <a:prstGeom prst="rect">
            <a:avLst/>
          </a:prstGeom>
        </p:spPr>
        <p:txBody>
          <a:bodyPr wrap="none" anchor="t">
            <a:spAutoFit/>
          </a:bodyPr>
          <a:lstStyle/>
          <a:p>
            <a:r>
              <a:rPr lang="en-GB" sz="1400" b="1" i="1" dirty="0">
                <a:solidFill>
                  <a:srgbClr val="000000"/>
                </a:solidFill>
                <a:latin typeface="Verdana"/>
                <a:ea typeface="Verdana"/>
              </a:rPr>
              <a:t>www.getselfhelp.co.uk/anxiety.htm </a:t>
            </a:r>
            <a:endParaRPr lang="en-GB" sz="1400">
              <a:cs typeface="Calibri"/>
            </a:endParaRPr>
          </a:p>
        </p:txBody>
      </p:sp>
    </p:spTree>
    <p:extLst>
      <p:ext uri="{BB962C8B-B14F-4D97-AF65-F5344CB8AC3E}">
        <p14:creationId xmlns:p14="http://schemas.microsoft.com/office/powerpoint/2010/main" val="3506620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t>MHFA - ALGEE</a:t>
            </a:r>
          </a:p>
        </p:txBody>
      </p:sp>
      <p:sp>
        <p:nvSpPr>
          <p:cNvPr id="3" name="Content Placeholder 2"/>
          <p:cNvSpPr>
            <a:spLocks noGrp="1"/>
          </p:cNvSpPr>
          <p:nvPr>
            <p:ph idx="1"/>
          </p:nvPr>
        </p:nvSpPr>
        <p:spPr/>
        <p:txBody>
          <a:bodyPr>
            <a:normAutofit/>
          </a:bodyPr>
          <a:lstStyle/>
          <a:p>
            <a:pPr>
              <a:buFont typeface="+mj-lt"/>
              <a:buAutoNum type="arabicPeriod"/>
            </a:pPr>
            <a:r>
              <a:rPr lang="en-GB" sz="2800" b="1" dirty="0"/>
              <a:t>A</a:t>
            </a:r>
            <a:r>
              <a:rPr lang="en-GB" sz="2800" dirty="0"/>
              <a:t>pproach the person, </a:t>
            </a:r>
            <a:r>
              <a:rPr lang="en-GB" sz="2800" b="1" dirty="0"/>
              <a:t>a</a:t>
            </a:r>
            <a:r>
              <a:rPr lang="en-GB" sz="2800" dirty="0"/>
              <a:t>ssess and </a:t>
            </a:r>
            <a:r>
              <a:rPr lang="en-GB" sz="2800" b="1" dirty="0"/>
              <a:t>a</a:t>
            </a:r>
            <a:r>
              <a:rPr lang="en-GB" sz="2800" dirty="0"/>
              <a:t>ssist with any crisis.</a:t>
            </a:r>
          </a:p>
          <a:p>
            <a:pPr>
              <a:buFont typeface="+mj-lt"/>
              <a:buAutoNum type="arabicPeriod"/>
            </a:pPr>
            <a:r>
              <a:rPr lang="en-GB" sz="2800" b="1" dirty="0"/>
              <a:t>L</a:t>
            </a:r>
            <a:r>
              <a:rPr lang="en-GB" sz="2800" dirty="0"/>
              <a:t>isten and communicate non-judgementally.</a:t>
            </a:r>
          </a:p>
          <a:p>
            <a:pPr>
              <a:buFont typeface="+mj-lt"/>
              <a:buAutoNum type="arabicPeriod"/>
            </a:pPr>
            <a:r>
              <a:rPr lang="en-GB" sz="2800" b="1" dirty="0"/>
              <a:t>G</a:t>
            </a:r>
            <a:r>
              <a:rPr lang="en-GB" sz="2800" dirty="0"/>
              <a:t>ive support and information.</a:t>
            </a:r>
          </a:p>
          <a:p>
            <a:pPr>
              <a:buFont typeface="+mj-lt"/>
              <a:buAutoNum type="arabicPeriod"/>
            </a:pPr>
            <a:r>
              <a:rPr lang="en-GB" sz="2800" b="1" dirty="0"/>
              <a:t>E</a:t>
            </a:r>
            <a:r>
              <a:rPr lang="en-GB" sz="2800" dirty="0"/>
              <a:t>ncourage the person to get appropriate professional help.</a:t>
            </a:r>
          </a:p>
          <a:p>
            <a:pPr>
              <a:buFont typeface="+mj-lt"/>
              <a:buAutoNum type="arabicPeriod"/>
            </a:pPr>
            <a:r>
              <a:rPr lang="en-GB" sz="2800" b="1" dirty="0"/>
              <a:t>E</a:t>
            </a:r>
            <a:r>
              <a:rPr lang="en-GB" sz="2800" dirty="0"/>
              <a:t>ncourage other support.</a:t>
            </a:r>
          </a:p>
        </p:txBody>
      </p:sp>
    </p:spTree>
    <p:extLst>
      <p:ext uri="{BB962C8B-B14F-4D97-AF65-F5344CB8AC3E}">
        <p14:creationId xmlns:p14="http://schemas.microsoft.com/office/powerpoint/2010/main" val="218105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611" y="280827"/>
            <a:ext cx="8596668" cy="1320800"/>
          </a:xfrm>
        </p:spPr>
        <p:txBody>
          <a:bodyPr>
            <a:normAutofit fontScale="90000"/>
          </a:bodyPr>
          <a:lstStyle/>
          <a:p>
            <a:r>
              <a:rPr lang="en-GB" dirty="0"/>
              <a:t>Case Study… What would you do??</a:t>
            </a:r>
            <a:br>
              <a:rPr lang="en-GB" dirty="0"/>
            </a:br>
            <a:br>
              <a:rPr lang="en-GB" dirty="0"/>
            </a:br>
            <a:br>
              <a:rPr lang="en-GB" dirty="0"/>
            </a:br>
            <a:endParaRPr lang="en-GB" dirty="0"/>
          </a:p>
        </p:txBody>
      </p:sp>
      <p:sp>
        <p:nvSpPr>
          <p:cNvPr id="3" name="Rectangle 2"/>
          <p:cNvSpPr/>
          <p:nvPr/>
        </p:nvSpPr>
        <p:spPr>
          <a:xfrm>
            <a:off x="472611" y="941227"/>
            <a:ext cx="10787865" cy="5632311"/>
          </a:xfrm>
          <a:prstGeom prst="rect">
            <a:avLst/>
          </a:prstGeom>
        </p:spPr>
        <p:txBody>
          <a:bodyPr wrap="square">
            <a:spAutoFit/>
          </a:bodyPr>
          <a:lstStyle/>
          <a:p>
            <a:r>
              <a:rPr lang="en-GB" sz="2000" dirty="0"/>
              <a:t>Nineteen year old Ella is a student of yours who has been on a downward swing since her first year at university. When Ella first started she was a hard worker, consistently getting good grades, but they have been steadily dropping. </a:t>
            </a:r>
          </a:p>
          <a:p>
            <a:br>
              <a:rPr lang="en-GB" sz="2000" dirty="0"/>
            </a:br>
            <a:r>
              <a:rPr lang="en-GB" sz="2000" dirty="0"/>
              <a:t>You are concerned about her performance, so decide to organise a meeting to find out more. Ella arrives late and seems very tired, anxious and dishevelled, struggling to make eye contact. You start the conversation, highlighting your concerns about her drop in performance and ask her what might be going on. Ella seems on the verge of tears and quietly whispers that she is finding everything very hard at the moment. When you gently enquire what she is finding hard, she goes on to explain that she finds it difficult to remember things and to concentrate in her lectures. She says she often feels isolated, homesick and worries a lot about increasing levels of debt.</a:t>
            </a:r>
          </a:p>
          <a:p>
            <a:endParaRPr lang="en-GB" sz="2000" dirty="0"/>
          </a:p>
          <a:p>
            <a:r>
              <a:rPr lang="en-GB" sz="2000" dirty="0"/>
              <a:t>Ella says she has lost interest in most of her daily activities and ‘cries at everything’. She says her flatmates tell her she ‘moans a lot’, is antisocial and does not act like a ‘normal’ student. She says that she has made hardly any friends and spends most of her time in her room because she thinks no one likes her. As Ella is telling you this, she breaks down in tears and says she ‘can’t go on like this anymore, what’s the point’.</a:t>
            </a:r>
          </a:p>
        </p:txBody>
      </p:sp>
    </p:spTree>
    <p:extLst>
      <p:ext uri="{BB962C8B-B14F-4D97-AF65-F5344CB8AC3E}">
        <p14:creationId xmlns:p14="http://schemas.microsoft.com/office/powerpoint/2010/main" val="28723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mental health??</a:t>
            </a:r>
          </a:p>
        </p:txBody>
      </p:sp>
      <p:sp>
        <p:nvSpPr>
          <p:cNvPr id="3" name="Content Placeholder 2"/>
          <p:cNvSpPr>
            <a:spLocks noGrp="1"/>
          </p:cNvSpPr>
          <p:nvPr>
            <p:ph idx="1"/>
          </p:nvPr>
        </p:nvSpPr>
        <p:spPr>
          <a:xfrm>
            <a:off x="677333" y="1654139"/>
            <a:ext cx="10994109" cy="4387223"/>
          </a:xfrm>
        </p:spPr>
        <p:txBody>
          <a:bodyPr>
            <a:noAutofit/>
          </a:bodyPr>
          <a:lstStyle/>
          <a:p>
            <a:r>
              <a:rPr lang="en-GB" sz="2400" dirty="0"/>
              <a:t>“…the emotional and spiritual resilience which allows us to enjoy life and survive pain, disappointment and sadness. It is a positive sense of wellbeing and an underlying belief in our own, and others’, dignity and self-worth.” Health Education Authority.</a:t>
            </a:r>
          </a:p>
          <a:p>
            <a:endParaRPr lang="en-GB" sz="2400" dirty="0"/>
          </a:p>
          <a:p>
            <a:r>
              <a:rPr lang="en-GB" sz="2400" dirty="0"/>
              <a:t>A variety of terms are used to describe mental ill health: mental health issues, mental health problems, mental health difficulties, mental illness, mental distress, mental disorder, serious emotional disorder, extreme emotional distress, psychiatric illness, nervous exhaustion, mental breakdown and burnout.</a:t>
            </a:r>
          </a:p>
          <a:p>
            <a:r>
              <a:rPr lang="en-GB" sz="2400" dirty="0"/>
              <a:t>Slang terms include crazy, psycho, loony, nuts, mad, cracked up and wacko (amongst others)</a:t>
            </a:r>
          </a:p>
        </p:txBody>
      </p:sp>
    </p:spTree>
    <p:extLst>
      <p:ext uri="{BB962C8B-B14F-4D97-AF65-F5344CB8AC3E}">
        <p14:creationId xmlns:p14="http://schemas.microsoft.com/office/powerpoint/2010/main" val="1349197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Wellbeing</a:t>
            </a:r>
          </a:p>
        </p:txBody>
      </p:sp>
      <p:graphicFrame>
        <p:nvGraphicFramePr>
          <p:cNvPr id="3" name="Table 2"/>
          <p:cNvGraphicFramePr>
            <a:graphicFrameLocks noGrp="1"/>
          </p:cNvGraphicFramePr>
          <p:nvPr>
            <p:extLst>
              <p:ext uri="{D42A27DB-BD31-4B8C-83A1-F6EECF244321}">
                <p14:modId xmlns:p14="http://schemas.microsoft.com/office/powerpoint/2010/main" val="3003664128"/>
              </p:ext>
            </p:extLst>
          </p:nvPr>
        </p:nvGraphicFramePr>
        <p:xfrm>
          <a:off x="809374" y="2342983"/>
          <a:ext cx="3413303" cy="2560320"/>
        </p:xfrm>
        <a:graphic>
          <a:graphicData uri="http://schemas.openxmlformats.org/drawingml/2006/table">
            <a:tbl>
              <a:tblPr firstRow="1" bandRow="1">
                <a:tableStyleId>{5C22544A-7EE6-4342-B048-85BDC9FD1C3A}</a:tableStyleId>
              </a:tblPr>
              <a:tblGrid>
                <a:gridCol w="3413303">
                  <a:extLst>
                    <a:ext uri="{9D8B030D-6E8A-4147-A177-3AD203B41FA5}">
                      <a16:colId xmlns:a16="http://schemas.microsoft.com/office/drawing/2014/main" val="20000"/>
                    </a:ext>
                  </a:extLst>
                </a:gridCol>
              </a:tblGrid>
              <a:tr h="370840">
                <a:tc>
                  <a:txBody>
                    <a:bodyPr/>
                    <a:lstStyle/>
                    <a:p>
                      <a:pPr algn="ctr"/>
                      <a:r>
                        <a:rPr lang="en-GB" sz="3600" dirty="0"/>
                        <a:t>Healthy</a:t>
                      </a:r>
                    </a:p>
                  </a:txBody>
                  <a:tcPr>
                    <a:solidFill>
                      <a:schemeClr val="accent2">
                        <a:lumMod val="75000"/>
                      </a:schemeClr>
                    </a:solidFill>
                  </a:tcPr>
                </a:tc>
                <a:extLst>
                  <a:ext uri="{0D108BD9-81ED-4DB2-BD59-A6C34878D82A}">
                    <a16:rowId xmlns:a16="http://schemas.microsoft.com/office/drawing/2014/main" val="10000"/>
                  </a:ext>
                </a:extLst>
              </a:tr>
              <a:tr h="370840">
                <a:tc>
                  <a:txBody>
                    <a:bodyPr/>
                    <a:lstStyle/>
                    <a:p>
                      <a:pPr algn="ctr"/>
                      <a:r>
                        <a:rPr lang="en-GB" sz="3600" dirty="0"/>
                        <a:t>Coping</a:t>
                      </a:r>
                    </a:p>
                  </a:txBody>
                  <a:tcPr>
                    <a:solidFill>
                      <a:schemeClr val="accent2">
                        <a:lumMod val="60000"/>
                        <a:lumOff val="40000"/>
                      </a:schemeClr>
                    </a:solidFill>
                  </a:tcPr>
                </a:tc>
                <a:extLst>
                  <a:ext uri="{0D108BD9-81ED-4DB2-BD59-A6C34878D82A}">
                    <a16:rowId xmlns:a16="http://schemas.microsoft.com/office/drawing/2014/main" val="10001"/>
                  </a:ext>
                </a:extLst>
              </a:tr>
              <a:tr h="370840">
                <a:tc>
                  <a:txBody>
                    <a:bodyPr/>
                    <a:lstStyle/>
                    <a:p>
                      <a:pPr algn="ctr"/>
                      <a:r>
                        <a:rPr lang="en-GB" sz="3600" dirty="0"/>
                        <a:t>Struggling</a:t>
                      </a:r>
                    </a:p>
                  </a:txBody>
                  <a:tcPr>
                    <a:solidFill>
                      <a:schemeClr val="accent2">
                        <a:lumMod val="40000"/>
                        <a:lumOff val="60000"/>
                      </a:schemeClr>
                    </a:solidFill>
                  </a:tcPr>
                </a:tc>
                <a:extLst>
                  <a:ext uri="{0D108BD9-81ED-4DB2-BD59-A6C34878D82A}">
                    <a16:rowId xmlns:a16="http://schemas.microsoft.com/office/drawing/2014/main" val="10002"/>
                  </a:ext>
                </a:extLst>
              </a:tr>
              <a:tr h="370840">
                <a:tc>
                  <a:txBody>
                    <a:bodyPr/>
                    <a:lstStyle/>
                    <a:p>
                      <a:pPr algn="ctr"/>
                      <a:r>
                        <a:rPr lang="en-GB" sz="3600" dirty="0"/>
                        <a:t>Unwell</a:t>
                      </a:r>
                    </a:p>
                  </a:txBody>
                  <a:tcP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
        <p:nvSpPr>
          <p:cNvPr id="4" name="TextBox 3"/>
          <p:cNvSpPr txBox="1"/>
          <p:nvPr/>
        </p:nvSpPr>
        <p:spPr>
          <a:xfrm>
            <a:off x="4890499" y="1582220"/>
            <a:ext cx="7212458" cy="4401205"/>
          </a:xfrm>
          <a:prstGeom prst="rect">
            <a:avLst/>
          </a:prstGeom>
          <a:noFill/>
        </p:spPr>
        <p:txBody>
          <a:bodyPr wrap="square" rtlCol="0">
            <a:spAutoFit/>
          </a:bodyPr>
          <a:lstStyle/>
          <a:p>
            <a:r>
              <a:rPr lang="en-GB" sz="2800" dirty="0"/>
              <a:t>Wellbeing is a spectrum.</a:t>
            </a:r>
          </a:p>
          <a:p>
            <a:endParaRPr lang="en-GB" sz="2800" dirty="0"/>
          </a:p>
          <a:p>
            <a:r>
              <a:rPr lang="en-GB" sz="2800" dirty="0"/>
              <a:t>When talking to someone about their feelings, it is better to use language which properly reflects the way they are feeling – instead of saying things like good and bad feelings or positive and negative feelings, try using </a:t>
            </a:r>
            <a:r>
              <a:rPr lang="en-GB" sz="2800" b="1" dirty="0"/>
              <a:t>comfortable and uncomfortable feelings </a:t>
            </a:r>
            <a:r>
              <a:rPr lang="en-GB" sz="2800" dirty="0"/>
              <a:t>instead. Remember, no emotion or feeling is bad or ‘not allowed’.</a:t>
            </a:r>
          </a:p>
        </p:txBody>
      </p:sp>
    </p:spTree>
    <p:extLst>
      <p:ext uri="{BB962C8B-B14F-4D97-AF65-F5344CB8AC3E}">
        <p14:creationId xmlns:p14="http://schemas.microsoft.com/office/powerpoint/2010/main" val="3986637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Wellbeing Activity ideas… </a:t>
            </a:r>
          </a:p>
        </p:txBody>
      </p:sp>
      <p:sp>
        <p:nvSpPr>
          <p:cNvPr id="3" name="Content Placeholder 2"/>
          <p:cNvSpPr>
            <a:spLocks noGrp="1"/>
          </p:cNvSpPr>
          <p:nvPr>
            <p:ph idx="1"/>
          </p:nvPr>
        </p:nvSpPr>
        <p:spPr>
          <a:xfrm>
            <a:off x="677334" y="1417835"/>
            <a:ext cx="10233821" cy="4623528"/>
          </a:xfrm>
        </p:spPr>
        <p:txBody>
          <a:bodyPr>
            <a:normAutofit fontScale="92500" lnSpcReduction="10000"/>
          </a:bodyPr>
          <a:lstStyle/>
          <a:p>
            <a:r>
              <a:rPr lang="en-GB" sz="2200" dirty="0"/>
              <a:t>Keep a journal. Write down one new thing or skill you are going to practise this week and write about how it makes you feel.</a:t>
            </a:r>
          </a:p>
          <a:p>
            <a:r>
              <a:rPr lang="en-GB" sz="2200" dirty="0"/>
              <a:t>Cook a delicious meal. Experiment with new ingredients, flavours and textures by cooking something new.</a:t>
            </a:r>
          </a:p>
          <a:p>
            <a:r>
              <a:rPr lang="en-GB" sz="2200" dirty="0"/>
              <a:t>Drink water. Keeping hydrated throughout the day will help your focus and energy levels and keep you happy and alert.</a:t>
            </a:r>
          </a:p>
          <a:p>
            <a:r>
              <a:rPr lang="en-GB" sz="2200" dirty="0"/>
              <a:t>Relax. Take time to lie down somewhere comfortable and breathe gently. Focus on the sounds you can hear and be perfectly still.</a:t>
            </a:r>
          </a:p>
          <a:p>
            <a:r>
              <a:rPr lang="en-GB" sz="2200" dirty="0"/>
              <a:t>Keeping in touch with your family and friends. Make it a daily target to speak to / message one friend or family member per day. Stay connected!!</a:t>
            </a:r>
          </a:p>
          <a:p>
            <a:r>
              <a:rPr lang="en-GB" sz="2200" dirty="0"/>
              <a:t>Have some exercise every day – even just a walk around the block. It is good for your body and your mind. </a:t>
            </a:r>
          </a:p>
          <a:p>
            <a:r>
              <a:rPr lang="en-GB" sz="2200" dirty="0"/>
              <a:t>HOMEWORK!!!!!</a:t>
            </a:r>
          </a:p>
          <a:p>
            <a:endParaRPr lang="en-GB" dirty="0"/>
          </a:p>
        </p:txBody>
      </p:sp>
      <p:sp>
        <p:nvSpPr>
          <p:cNvPr id="4" name="Rectangle 3"/>
          <p:cNvSpPr/>
          <p:nvPr/>
        </p:nvSpPr>
        <p:spPr>
          <a:xfrm>
            <a:off x="787685" y="6041363"/>
            <a:ext cx="10719371" cy="461665"/>
          </a:xfrm>
          <a:prstGeom prst="rect">
            <a:avLst/>
          </a:prstGeom>
        </p:spPr>
        <p:txBody>
          <a:bodyPr wrap="square">
            <a:spAutoFit/>
          </a:bodyPr>
          <a:lstStyle/>
          <a:p>
            <a:pPr algn="ctr"/>
            <a:r>
              <a:rPr lang="en-GB" sz="2400" b="1" dirty="0"/>
              <a:t>Remember, put your own oxygen mask on first before helping others!!!!</a:t>
            </a:r>
          </a:p>
        </p:txBody>
      </p:sp>
    </p:spTree>
    <p:extLst>
      <p:ext uri="{BB962C8B-B14F-4D97-AF65-F5344CB8AC3E}">
        <p14:creationId xmlns:p14="http://schemas.microsoft.com/office/powerpoint/2010/main" val="478261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091" y="2160998"/>
            <a:ext cx="8596668" cy="1320800"/>
          </a:xfrm>
        </p:spPr>
        <p:txBody>
          <a:bodyPr>
            <a:normAutofit fontScale="90000"/>
          </a:bodyPr>
          <a:lstStyle/>
          <a:p>
            <a:pPr algn="ctr"/>
            <a:r>
              <a:rPr lang="en-GB" dirty="0"/>
              <a:t>"I've learned that people will forget what you said, people will forget what you did, but </a:t>
            </a:r>
            <a:r>
              <a:rPr lang="en-GB" b="1" dirty="0"/>
              <a:t>people will never forget how you made them feel</a:t>
            </a:r>
            <a:r>
              <a:rPr lang="en-GB" dirty="0"/>
              <a:t>." - Maya Angelou</a:t>
            </a:r>
          </a:p>
        </p:txBody>
      </p:sp>
    </p:spTree>
    <p:extLst>
      <p:ext uri="{BB962C8B-B14F-4D97-AF65-F5344CB8AC3E}">
        <p14:creationId xmlns:p14="http://schemas.microsoft.com/office/powerpoint/2010/main" val="979592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MHFA?</a:t>
            </a:r>
          </a:p>
        </p:txBody>
      </p:sp>
      <p:sp>
        <p:nvSpPr>
          <p:cNvPr id="3" name="Content Placeholder 2"/>
          <p:cNvSpPr>
            <a:spLocks noGrp="1"/>
          </p:cNvSpPr>
          <p:nvPr>
            <p:ph idx="1"/>
          </p:nvPr>
        </p:nvSpPr>
        <p:spPr>
          <a:xfrm>
            <a:off x="677333" y="1674689"/>
            <a:ext cx="10757803" cy="4366674"/>
          </a:xfrm>
        </p:spPr>
        <p:txBody>
          <a:bodyPr>
            <a:normAutofit fontScale="92500" lnSpcReduction="20000"/>
          </a:bodyPr>
          <a:lstStyle/>
          <a:p>
            <a:r>
              <a:rPr lang="en-GB" sz="3000" dirty="0"/>
              <a:t>MHFA is the help offered to a person developing a mental health issue, experiencing a worsening of an existing mental health issue, or experiencing a crisis situation.</a:t>
            </a:r>
          </a:p>
          <a:p>
            <a:pPr marL="0" indent="0">
              <a:buNone/>
            </a:pPr>
            <a:endParaRPr lang="en-GB" sz="3000" dirty="0"/>
          </a:p>
          <a:p>
            <a:r>
              <a:rPr lang="en-GB" sz="3000" dirty="0"/>
              <a:t>MHFA is not a treatment or a cure for any mental health issue, but the vital care and support which is needed before appropriate professional help is received.</a:t>
            </a:r>
          </a:p>
          <a:p>
            <a:endParaRPr lang="en-GB" sz="3000" dirty="0"/>
          </a:p>
          <a:p>
            <a:r>
              <a:rPr lang="en-GB" sz="3000" dirty="0"/>
              <a:t>MHFA is typically delivered by the friends, family and colleagues of the person suffering from mental health issues.</a:t>
            </a:r>
          </a:p>
          <a:p>
            <a:endParaRPr lang="en-GB" dirty="0"/>
          </a:p>
        </p:txBody>
      </p:sp>
    </p:spTree>
    <p:extLst>
      <p:ext uri="{BB962C8B-B14F-4D97-AF65-F5344CB8AC3E}">
        <p14:creationId xmlns:p14="http://schemas.microsoft.com/office/powerpoint/2010/main" val="18781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of MHFA</a:t>
            </a:r>
          </a:p>
        </p:txBody>
      </p:sp>
      <p:sp>
        <p:nvSpPr>
          <p:cNvPr id="3" name="Content Placeholder 2"/>
          <p:cNvSpPr>
            <a:spLocks noGrp="1"/>
          </p:cNvSpPr>
          <p:nvPr>
            <p:ph idx="1"/>
          </p:nvPr>
        </p:nvSpPr>
        <p:spPr>
          <a:xfrm>
            <a:off x="677334" y="1616059"/>
            <a:ext cx="11045479" cy="5010773"/>
          </a:xfrm>
        </p:spPr>
        <p:txBody>
          <a:bodyPr>
            <a:normAutofit/>
          </a:bodyPr>
          <a:lstStyle/>
          <a:p>
            <a:pPr>
              <a:buFont typeface="+mj-lt"/>
              <a:buAutoNum type="arabicParenR"/>
            </a:pPr>
            <a:r>
              <a:rPr lang="en-GB" sz="2400" dirty="0"/>
              <a:t>Preserve life where a person may be at risk of harm to themselves or others.</a:t>
            </a:r>
          </a:p>
          <a:p>
            <a:pPr>
              <a:buFont typeface="+mj-lt"/>
              <a:buAutoNum type="arabicParenR"/>
            </a:pPr>
            <a:r>
              <a:rPr lang="en-GB" sz="2400" dirty="0"/>
              <a:t>Provide help to prevent the mental health issue from becoming serious.</a:t>
            </a:r>
          </a:p>
          <a:p>
            <a:pPr>
              <a:buFont typeface="+mj-lt"/>
              <a:buAutoNum type="arabicParenR"/>
            </a:pPr>
            <a:r>
              <a:rPr lang="en-GB" sz="2400" dirty="0"/>
              <a:t>Promote recovery of good mental health.</a:t>
            </a:r>
          </a:p>
          <a:p>
            <a:pPr>
              <a:buFont typeface="+mj-lt"/>
              <a:buAutoNum type="arabicParenR"/>
            </a:pPr>
            <a:r>
              <a:rPr lang="en-GB" sz="2400" dirty="0"/>
              <a:t>Provide comfort to a person with a mental health issue.</a:t>
            </a:r>
          </a:p>
          <a:p>
            <a:pPr>
              <a:buFont typeface="+mj-lt"/>
              <a:buAutoNum type="arabicParenR"/>
            </a:pPr>
            <a:endParaRPr lang="en-GB" sz="2400" dirty="0"/>
          </a:p>
          <a:p>
            <a:pPr>
              <a:buFont typeface="+mj-lt"/>
              <a:buAutoNum type="arabicParenR"/>
            </a:pPr>
            <a:r>
              <a:rPr lang="en-GB" sz="2400" dirty="0"/>
              <a:t>Raise awareness of mental health issues in the community.</a:t>
            </a:r>
          </a:p>
          <a:p>
            <a:pPr>
              <a:buFont typeface="+mj-lt"/>
              <a:buAutoNum type="arabicParenR"/>
            </a:pPr>
            <a:r>
              <a:rPr lang="en-GB" sz="2400" dirty="0"/>
              <a:t>Reduce stigma and discrimination.</a:t>
            </a:r>
          </a:p>
        </p:txBody>
      </p:sp>
    </p:spTree>
    <p:extLst>
      <p:ext uri="{BB962C8B-B14F-4D97-AF65-F5344CB8AC3E}">
        <p14:creationId xmlns:p14="http://schemas.microsoft.com/office/powerpoint/2010/main" val="147284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I need to know??</a:t>
            </a:r>
          </a:p>
        </p:txBody>
      </p:sp>
      <p:sp>
        <p:nvSpPr>
          <p:cNvPr id="3" name="Content Placeholder 2"/>
          <p:cNvSpPr>
            <a:spLocks noGrp="1"/>
          </p:cNvSpPr>
          <p:nvPr>
            <p:ph idx="1"/>
          </p:nvPr>
        </p:nvSpPr>
        <p:spPr>
          <a:xfrm>
            <a:off x="677334" y="1448657"/>
            <a:ext cx="10675610" cy="4592706"/>
          </a:xfrm>
        </p:spPr>
        <p:txBody>
          <a:bodyPr>
            <a:noAutofit/>
          </a:bodyPr>
          <a:lstStyle/>
          <a:p>
            <a:r>
              <a:rPr lang="en-GB" sz="2800" dirty="0"/>
              <a:t>MHFA’s need some basic knowledge about mental health issues so that they can recognise that a mental health issue may be developing. </a:t>
            </a:r>
          </a:p>
          <a:p>
            <a:r>
              <a:rPr lang="en-GB" sz="2800" dirty="0"/>
              <a:t>It is also important that the first aider does not ignore the symptoms that have noticed or assume that they will just go away. </a:t>
            </a:r>
          </a:p>
          <a:p>
            <a:r>
              <a:rPr lang="en-GB" sz="2800" dirty="0"/>
              <a:t>If a first aider believes someone they care about or encounter is experiencing symptoms of mental ill health, they should approach the person and see if there is anything they can do to assist them. Having an action plan can help to do this more effectively… ALGEE!!</a:t>
            </a:r>
          </a:p>
        </p:txBody>
      </p:sp>
    </p:spTree>
    <p:extLst>
      <p:ext uri="{BB962C8B-B14F-4D97-AF65-F5344CB8AC3E}">
        <p14:creationId xmlns:p14="http://schemas.microsoft.com/office/powerpoint/2010/main" val="67389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2"/>
              </a:rPr>
              <a:t>It’s Not About The Nail…</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953278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754" y="301376"/>
            <a:ext cx="8596668" cy="1320800"/>
          </a:xfrm>
        </p:spPr>
        <p:txBody>
          <a:bodyPr/>
          <a:lstStyle/>
          <a:p>
            <a:r>
              <a:rPr lang="en-GB" dirty="0"/>
              <a:t>The Stress Container</a:t>
            </a:r>
          </a:p>
        </p:txBody>
      </p:sp>
      <p:sp>
        <p:nvSpPr>
          <p:cNvPr id="4" name="Down Arrow Callout 3"/>
          <p:cNvSpPr/>
          <p:nvPr/>
        </p:nvSpPr>
        <p:spPr>
          <a:xfrm>
            <a:off x="3729519" y="2455523"/>
            <a:ext cx="3421295" cy="3626777"/>
          </a:xfrm>
          <a:prstGeom prst="downArrowCallout">
            <a:avLst>
              <a:gd name="adj1" fmla="val 26699"/>
              <a:gd name="adj2" fmla="val 25000"/>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ircular Arrow 4"/>
          <p:cNvSpPr/>
          <p:nvPr/>
        </p:nvSpPr>
        <p:spPr>
          <a:xfrm>
            <a:off x="1993187" y="1068512"/>
            <a:ext cx="3000053" cy="2291137"/>
          </a:xfrm>
          <a:prstGeom prst="circular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Title 1"/>
          <p:cNvSpPr txBox="1">
            <a:spLocks/>
          </p:cNvSpPr>
          <p:nvPr/>
        </p:nvSpPr>
        <p:spPr>
          <a:xfrm>
            <a:off x="430754" y="270553"/>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a:t>The Stress Container</a:t>
            </a:r>
            <a:endParaRPr lang="en-GB" dirty="0"/>
          </a:p>
        </p:txBody>
      </p:sp>
      <p:sp>
        <p:nvSpPr>
          <p:cNvPr id="9" name="Title 1"/>
          <p:cNvSpPr txBox="1">
            <a:spLocks/>
          </p:cNvSpPr>
          <p:nvPr/>
        </p:nvSpPr>
        <p:spPr>
          <a:xfrm>
            <a:off x="430754" y="270554"/>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a:t>The Stress Container</a:t>
            </a:r>
            <a:endParaRPr lang="en-GB" dirty="0"/>
          </a:p>
        </p:txBody>
      </p:sp>
      <p:sp>
        <p:nvSpPr>
          <p:cNvPr id="10" name="Circular Arrow 9"/>
          <p:cNvSpPr/>
          <p:nvPr/>
        </p:nvSpPr>
        <p:spPr>
          <a:xfrm flipH="1">
            <a:off x="6027369" y="930953"/>
            <a:ext cx="3000053" cy="2291137"/>
          </a:xfrm>
          <a:prstGeom prst="circular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TextBox 10"/>
          <p:cNvSpPr txBox="1"/>
          <p:nvPr/>
        </p:nvSpPr>
        <p:spPr>
          <a:xfrm>
            <a:off x="914400" y="2306246"/>
            <a:ext cx="2578813" cy="369332"/>
          </a:xfrm>
          <a:prstGeom prst="rect">
            <a:avLst/>
          </a:prstGeom>
          <a:noFill/>
        </p:spPr>
        <p:txBody>
          <a:bodyPr wrap="square" rtlCol="0">
            <a:spAutoFit/>
          </a:bodyPr>
          <a:lstStyle/>
          <a:p>
            <a:pPr algn="ctr"/>
            <a:r>
              <a:rPr lang="en-GB" dirty="0"/>
              <a:t>Stress</a:t>
            </a:r>
          </a:p>
        </p:txBody>
      </p:sp>
      <p:sp>
        <p:nvSpPr>
          <p:cNvPr id="13" name="Rectangle 12"/>
          <p:cNvSpPr/>
          <p:nvPr/>
        </p:nvSpPr>
        <p:spPr>
          <a:xfrm>
            <a:off x="8393330" y="2160997"/>
            <a:ext cx="788998" cy="369332"/>
          </a:xfrm>
          <a:prstGeom prst="rect">
            <a:avLst/>
          </a:prstGeom>
        </p:spPr>
        <p:txBody>
          <a:bodyPr wrap="none">
            <a:spAutoFit/>
          </a:bodyPr>
          <a:lstStyle/>
          <a:p>
            <a:pPr algn="ctr"/>
            <a:r>
              <a:rPr lang="en-GB" dirty="0"/>
              <a:t>Stress</a:t>
            </a:r>
          </a:p>
        </p:txBody>
      </p:sp>
      <p:sp>
        <p:nvSpPr>
          <p:cNvPr id="14" name="TextBox 13"/>
          <p:cNvSpPr txBox="1"/>
          <p:nvPr/>
        </p:nvSpPr>
        <p:spPr>
          <a:xfrm>
            <a:off x="7941924" y="4452134"/>
            <a:ext cx="3308278" cy="1754326"/>
          </a:xfrm>
          <a:prstGeom prst="rect">
            <a:avLst/>
          </a:prstGeom>
          <a:noFill/>
        </p:spPr>
        <p:txBody>
          <a:bodyPr wrap="square" rtlCol="0">
            <a:spAutoFit/>
          </a:bodyPr>
          <a:lstStyle/>
          <a:p>
            <a:r>
              <a:rPr lang="en-GB" dirty="0"/>
              <a:t>Helpful coping strategies = working tap lets the stress out</a:t>
            </a:r>
          </a:p>
          <a:p>
            <a:endParaRPr lang="en-GB" dirty="0"/>
          </a:p>
          <a:p>
            <a:r>
              <a:rPr lang="en-GB" dirty="0"/>
              <a:t>Unhelpful coping strategies = tap blocked so stress container fills and overflows</a:t>
            </a:r>
          </a:p>
        </p:txBody>
      </p:sp>
      <p:sp>
        <p:nvSpPr>
          <p:cNvPr id="15" name="Right Arrow 14"/>
          <p:cNvSpPr/>
          <p:nvPr/>
        </p:nvSpPr>
        <p:spPr>
          <a:xfrm flipH="1">
            <a:off x="6077164" y="4861356"/>
            <a:ext cx="1864760" cy="29963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616449" y="3222090"/>
            <a:ext cx="2632754" cy="2308324"/>
          </a:xfrm>
          <a:prstGeom prst="rect">
            <a:avLst/>
          </a:prstGeom>
          <a:noFill/>
        </p:spPr>
        <p:txBody>
          <a:bodyPr wrap="square" rtlCol="0">
            <a:spAutoFit/>
          </a:bodyPr>
          <a:lstStyle/>
          <a:p>
            <a:r>
              <a:rPr lang="en-GB" dirty="0"/>
              <a:t>Vulnerability is shown by the size of the container.</a:t>
            </a:r>
          </a:p>
          <a:p>
            <a:endParaRPr lang="en-GB" dirty="0"/>
          </a:p>
          <a:p>
            <a:r>
              <a:rPr lang="en-GB" dirty="0"/>
              <a:t>If the container overflows, problems develop = FLIP THE LID!!</a:t>
            </a:r>
          </a:p>
        </p:txBody>
      </p:sp>
    </p:spTree>
    <p:extLst>
      <p:ext uri="{BB962C8B-B14F-4D97-AF65-F5344CB8AC3E}">
        <p14:creationId xmlns:p14="http://schemas.microsoft.com/office/powerpoint/2010/main" val="1882690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651601" cy="1320800"/>
          </a:xfrm>
        </p:spPr>
        <p:txBody>
          <a:bodyPr>
            <a:normAutofit fontScale="90000"/>
          </a:bodyPr>
          <a:lstStyle/>
          <a:p>
            <a:r>
              <a:rPr lang="en-GB" dirty="0"/>
              <a:t>Helpful and unhelpful coping strategies for dealing with stress…</a:t>
            </a:r>
            <a:br>
              <a:rPr lang="en-GB" dirty="0"/>
            </a:b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889641404"/>
              </p:ext>
            </p:extLst>
          </p:nvPr>
        </p:nvGraphicFramePr>
        <p:xfrm>
          <a:off x="339044" y="1930400"/>
          <a:ext cx="9524146" cy="3672575"/>
        </p:xfrm>
        <a:graphic>
          <a:graphicData uri="http://schemas.openxmlformats.org/drawingml/2006/table">
            <a:tbl>
              <a:tblPr firstRow="1" bandRow="1">
                <a:tableStyleId>{5C22544A-7EE6-4342-B048-85BDC9FD1C3A}</a:tableStyleId>
              </a:tblPr>
              <a:tblGrid>
                <a:gridCol w="4762073">
                  <a:extLst>
                    <a:ext uri="{9D8B030D-6E8A-4147-A177-3AD203B41FA5}">
                      <a16:colId xmlns:a16="http://schemas.microsoft.com/office/drawing/2014/main" val="20000"/>
                    </a:ext>
                  </a:extLst>
                </a:gridCol>
                <a:gridCol w="4762073">
                  <a:extLst>
                    <a:ext uri="{9D8B030D-6E8A-4147-A177-3AD203B41FA5}">
                      <a16:colId xmlns:a16="http://schemas.microsoft.com/office/drawing/2014/main" val="20001"/>
                    </a:ext>
                  </a:extLst>
                </a:gridCol>
              </a:tblGrid>
              <a:tr h="496294">
                <a:tc>
                  <a:txBody>
                    <a:bodyPr/>
                    <a:lstStyle/>
                    <a:p>
                      <a:r>
                        <a:rPr lang="en-GB" sz="2400" dirty="0"/>
                        <a:t>Helpful</a:t>
                      </a:r>
                    </a:p>
                  </a:txBody>
                  <a:tcPr/>
                </a:tc>
                <a:tc>
                  <a:txBody>
                    <a:bodyPr/>
                    <a:lstStyle/>
                    <a:p>
                      <a:r>
                        <a:rPr lang="en-GB" sz="2400" dirty="0"/>
                        <a:t>Unhelpful</a:t>
                      </a:r>
                    </a:p>
                  </a:txBody>
                  <a:tcPr/>
                </a:tc>
                <a:extLst>
                  <a:ext uri="{0D108BD9-81ED-4DB2-BD59-A6C34878D82A}">
                    <a16:rowId xmlns:a16="http://schemas.microsoft.com/office/drawing/2014/main" val="10000"/>
                  </a:ext>
                </a:extLst>
              </a:tr>
              <a:tr h="893329">
                <a:tc>
                  <a:txBody>
                    <a:bodyPr/>
                    <a:lstStyle/>
                    <a:p>
                      <a:r>
                        <a:rPr lang="en-GB" sz="2400" dirty="0"/>
                        <a:t>Getting adequate rest</a:t>
                      </a:r>
                    </a:p>
                  </a:txBody>
                  <a:tcPr/>
                </a:tc>
                <a:tc>
                  <a:txBody>
                    <a:bodyPr/>
                    <a:lstStyle/>
                    <a:p>
                      <a:r>
                        <a:rPr lang="en-GB" sz="2400" dirty="0"/>
                        <a:t>Working excessively</a:t>
                      </a:r>
                      <a:r>
                        <a:rPr lang="en-GB" sz="2400" baseline="0" dirty="0"/>
                        <a:t> long hours</a:t>
                      </a:r>
                      <a:endParaRPr lang="en-GB" sz="2400" dirty="0"/>
                    </a:p>
                  </a:txBody>
                  <a:tcPr/>
                </a:tc>
                <a:extLst>
                  <a:ext uri="{0D108BD9-81ED-4DB2-BD59-A6C34878D82A}">
                    <a16:rowId xmlns:a16="http://schemas.microsoft.com/office/drawing/2014/main" val="10001"/>
                  </a:ext>
                </a:extLst>
              </a:tr>
              <a:tr h="893329">
                <a:tc>
                  <a:txBody>
                    <a:bodyPr/>
                    <a:lstStyle/>
                    <a:p>
                      <a:r>
                        <a:rPr lang="en-GB" sz="2400" dirty="0"/>
                        <a:t>Asking for help from others</a:t>
                      </a:r>
                    </a:p>
                  </a:txBody>
                  <a:tcPr/>
                </a:tc>
                <a:tc>
                  <a:txBody>
                    <a:bodyPr/>
                    <a:lstStyle/>
                    <a:p>
                      <a:r>
                        <a:rPr lang="en-GB" sz="2400" dirty="0"/>
                        <a:t>Self-medicating</a:t>
                      </a:r>
                      <a:r>
                        <a:rPr lang="en-GB" sz="2400" baseline="0" dirty="0"/>
                        <a:t> with drugs or alcohol</a:t>
                      </a:r>
                      <a:endParaRPr lang="en-GB" sz="2400" dirty="0"/>
                    </a:p>
                  </a:txBody>
                  <a:tcPr/>
                </a:tc>
                <a:extLst>
                  <a:ext uri="{0D108BD9-81ED-4DB2-BD59-A6C34878D82A}">
                    <a16:rowId xmlns:a16="http://schemas.microsoft.com/office/drawing/2014/main" val="10002"/>
                  </a:ext>
                </a:extLst>
              </a:tr>
              <a:tr h="496294">
                <a:tc>
                  <a:txBody>
                    <a:bodyPr/>
                    <a:lstStyle/>
                    <a:p>
                      <a:r>
                        <a:rPr lang="en-GB" sz="2400" dirty="0"/>
                        <a:t>Enjoying</a:t>
                      </a:r>
                      <a:r>
                        <a:rPr lang="en-GB" sz="2400" baseline="0" dirty="0"/>
                        <a:t> a range of hobbies</a:t>
                      </a:r>
                      <a:endParaRPr lang="en-GB" sz="2400" dirty="0"/>
                    </a:p>
                  </a:txBody>
                  <a:tcPr/>
                </a:tc>
                <a:tc>
                  <a:txBody>
                    <a:bodyPr/>
                    <a:lstStyle/>
                    <a:p>
                      <a:r>
                        <a:rPr lang="en-GB" sz="2400" dirty="0"/>
                        <a:t>Not getting enough sleep</a:t>
                      </a:r>
                    </a:p>
                  </a:txBody>
                  <a:tcPr/>
                </a:tc>
                <a:extLst>
                  <a:ext uri="{0D108BD9-81ED-4DB2-BD59-A6C34878D82A}">
                    <a16:rowId xmlns:a16="http://schemas.microsoft.com/office/drawing/2014/main" val="10003"/>
                  </a:ext>
                </a:extLst>
              </a:tr>
              <a:tr h="893329">
                <a:tc>
                  <a:txBody>
                    <a:bodyPr/>
                    <a:lstStyle/>
                    <a:p>
                      <a:r>
                        <a:rPr lang="en-GB" sz="2400" dirty="0"/>
                        <a:t>Making time for positive experiences</a:t>
                      </a:r>
                    </a:p>
                  </a:txBody>
                  <a:tcPr/>
                </a:tc>
                <a:tc>
                  <a:txBody>
                    <a:bodyPr/>
                    <a:lstStyle/>
                    <a:p>
                      <a:r>
                        <a:rPr lang="en-GB" sz="2400" dirty="0"/>
                        <a:t>Shutting yourself away from friends and family</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1717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0827"/>
            <a:ext cx="8596668" cy="1320800"/>
          </a:xfrm>
        </p:spPr>
        <p:txBody>
          <a:bodyPr/>
          <a:lstStyle/>
          <a:p>
            <a:r>
              <a:rPr lang="en-GB" dirty="0"/>
              <a:t>Anxiety</a:t>
            </a:r>
          </a:p>
        </p:txBody>
      </p:sp>
      <p:sp>
        <p:nvSpPr>
          <p:cNvPr id="3" name="Content Placeholder 2"/>
          <p:cNvSpPr>
            <a:spLocks noGrp="1"/>
          </p:cNvSpPr>
          <p:nvPr>
            <p:ph idx="1"/>
          </p:nvPr>
        </p:nvSpPr>
        <p:spPr>
          <a:xfrm>
            <a:off x="451303" y="1333362"/>
            <a:ext cx="10696158" cy="3880773"/>
          </a:xfrm>
        </p:spPr>
        <p:txBody>
          <a:bodyPr>
            <a:normAutofit/>
          </a:bodyPr>
          <a:lstStyle/>
          <a:p>
            <a:r>
              <a:rPr lang="en-GB" sz="2800" dirty="0"/>
              <a:t>Anxiety is a natural response which is useful in helping us to avoid dangerous situations as well as motivating us to solve everyday problems.</a:t>
            </a:r>
          </a:p>
          <a:p>
            <a:endParaRPr lang="en-GB" sz="2800" dirty="0"/>
          </a:p>
          <a:p>
            <a:r>
              <a:rPr lang="en-GB" sz="2800" dirty="0"/>
              <a:t>Anxiety can vary in severity from mild uneasiness through to a terrifying panic attack, and can last anywhere from a few seconds to several years.</a:t>
            </a:r>
          </a:p>
        </p:txBody>
      </p:sp>
      <p:sp>
        <p:nvSpPr>
          <p:cNvPr id="5" name="Rounded Rectangle 4"/>
          <p:cNvSpPr/>
          <p:nvPr/>
        </p:nvSpPr>
        <p:spPr>
          <a:xfrm>
            <a:off x="874910" y="5214135"/>
            <a:ext cx="10734888" cy="164386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Overestimation of threat + Underestimation of ability to cope = Anxiety</a:t>
            </a:r>
          </a:p>
        </p:txBody>
      </p:sp>
    </p:spTree>
    <p:extLst>
      <p:ext uri="{BB962C8B-B14F-4D97-AF65-F5344CB8AC3E}">
        <p14:creationId xmlns:p14="http://schemas.microsoft.com/office/powerpoint/2010/main" val="60583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330</TotalTime>
  <Words>1665</Words>
  <Application>Microsoft Office PowerPoint</Application>
  <PresentationFormat>Widescreen</PresentationFormat>
  <Paragraphs>180</Paragraphs>
  <Slides>22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Trebuchet MS</vt:lpstr>
      <vt:lpstr>Verdana</vt:lpstr>
      <vt:lpstr>Wingdings 3</vt:lpstr>
      <vt:lpstr>Facet</vt:lpstr>
      <vt:lpstr>Mental Health First Aid</vt:lpstr>
      <vt:lpstr>What is mental health??</vt:lpstr>
      <vt:lpstr>What is MHFA?</vt:lpstr>
      <vt:lpstr>Aims of MHFA</vt:lpstr>
      <vt:lpstr>What do I need to know??</vt:lpstr>
      <vt:lpstr>It’s Not About The Nail…</vt:lpstr>
      <vt:lpstr>The Stress Container</vt:lpstr>
      <vt:lpstr>Helpful and unhelpful coping strategies for dealing with stress… </vt:lpstr>
      <vt:lpstr>Anxiety</vt:lpstr>
      <vt:lpstr>Responses to anxiety – Body responses</vt:lpstr>
      <vt:lpstr>Responses to anxiety – other responses</vt:lpstr>
      <vt:lpstr>Anxiety Disorder</vt:lpstr>
      <vt:lpstr>PowerPoint Presentation</vt:lpstr>
      <vt:lpstr>PowerPoint Presentation</vt:lpstr>
      <vt:lpstr>PowerPoint Presentation</vt:lpstr>
      <vt:lpstr>PowerPoint Presentation</vt:lpstr>
      <vt:lpstr>Thinking differently, doing differently</vt:lpstr>
      <vt:lpstr>MHFA - ALGEE</vt:lpstr>
      <vt:lpstr>Case Study… What would you do??   </vt:lpstr>
      <vt:lpstr>Wellbeing</vt:lpstr>
      <vt:lpstr>Wellbeing Activity ideas… </vt:lpstr>
      <vt:lpstr>"I've learned that people will forget what you said, people will forget what you did, but people will never forget how you made them feel." - Maya Angelou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First Aid</dc:title>
  <dc:creator>Amy Rogers</dc:creator>
  <cp:lastModifiedBy>Amy Rogers</cp:lastModifiedBy>
  <cp:revision>24</cp:revision>
  <dcterms:created xsi:type="dcterms:W3CDTF">2020-10-15T10:00:24Z</dcterms:created>
  <dcterms:modified xsi:type="dcterms:W3CDTF">2020-11-08T17:55:12Z</dcterms:modified>
</cp:coreProperties>
</file>